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6.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notesSlides/notesSlide7.xml" ContentType="application/vnd.openxmlformats-officedocument.presentationml.notesSlide+xml"/>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notesSlides/notesSlide8.xml" ContentType="application/vnd.openxmlformats-officedocument.presentationml.notesSlide+xml"/>
  <Override PartName="/ppt/embeddings/oleObject25.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26.bin" ContentType="application/vnd.openxmlformats-officedocument.oleObject"/>
  <Override PartName="/ppt/notesSlides/notesSlide11.xml" ContentType="application/vnd.openxmlformats-officedocument.presentationml.notesSlide+xml"/>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notesSlides/notesSlide12.xml" ContentType="application/vnd.openxmlformats-officedocument.presentationml.notesSlide+xml"/>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notesSlides/notesSlide13.xml" ContentType="application/vnd.openxmlformats-officedocument.presentationml.notesSlide+xml"/>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notesSlides/notesSlide14.xml" ContentType="application/vnd.openxmlformats-officedocument.presentationml.notesSlide+xml"/>
  <Override PartName="/ppt/embeddings/oleObject46.bin" ContentType="application/vnd.openxmlformats-officedocument.oleObject"/>
  <Override PartName="/ppt/embeddings/oleObject47.bin" ContentType="application/vnd.openxmlformats-officedocument.oleObject"/>
  <Override PartName="/ppt/notesSlides/notesSlide15.xml" ContentType="application/vnd.openxmlformats-officedocument.presentationml.notesSlide+xml"/>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embeddings/oleObject53.bin" ContentType="application/vnd.openxmlformats-officedocument.oleObject"/>
  <Override PartName="/ppt/embeddings/oleObject5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6" r:id="rId2"/>
  </p:sldMasterIdLst>
  <p:notesMasterIdLst>
    <p:notesMasterId r:id="rId98"/>
  </p:notesMasterIdLst>
  <p:sldIdLst>
    <p:sldId id="413" r:id="rId3"/>
    <p:sldId id="425" r:id="rId4"/>
    <p:sldId id="380" r:id="rId5"/>
    <p:sldId id="381" r:id="rId6"/>
    <p:sldId id="426" r:id="rId7"/>
    <p:sldId id="256" r:id="rId8"/>
    <p:sldId id="291" r:id="rId9"/>
    <p:sldId id="356" r:id="rId10"/>
    <p:sldId id="297" r:id="rId11"/>
    <p:sldId id="355" r:id="rId12"/>
    <p:sldId id="354" r:id="rId13"/>
    <p:sldId id="353" r:id="rId14"/>
    <p:sldId id="294" r:id="rId15"/>
    <p:sldId id="427" r:id="rId16"/>
    <p:sldId id="487" r:id="rId17"/>
    <p:sldId id="382" r:id="rId18"/>
    <p:sldId id="383" r:id="rId19"/>
    <p:sldId id="384" r:id="rId20"/>
    <p:sldId id="428" r:id="rId21"/>
    <p:sldId id="431" r:id="rId22"/>
    <p:sldId id="433" r:id="rId23"/>
    <p:sldId id="432" r:id="rId24"/>
    <p:sldId id="435" r:id="rId25"/>
    <p:sldId id="296" r:id="rId26"/>
    <p:sldId id="364" r:id="rId27"/>
    <p:sldId id="345" r:id="rId28"/>
    <p:sldId id="434" r:id="rId29"/>
    <p:sldId id="385" r:id="rId30"/>
    <p:sldId id="386" r:id="rId31"/>
    <p:sldId id="436" r:id="rId32"/>
    <p:sldId id="390" r:id="rId33"/>
    <p:sldId id="437" r:id="rId34"/>
    <p:sldId id="438" r:id="rId35"/>
    <p:sldId id="439" r:id="rId36"/>
    <p:sldId id="445" r:id="rId37"/>
    <p:sldId id="440" r:id="rId38"/>
    <p:sldId id="441" r:id="rId39"/>
    <p:sldId id="442" r:id="rId40"/>
    <p:sldId id="443" r:id="rId41"/>
    <p:sldId id="444" r:id="rId42"/>
    <p:sldId id="446" r:id="rId43"/>
    <p:sldId id="448" r:id="rId44"/>
    <p:sldId id="449" r:id="rId45"/>
    <p:sldId id="450" r:id="rId46"/>
    <p:sldId id="451" r:id="rId47"/>
    <p:sldId id="452" r:id="rId48"/>
    <p:sldId id="453" r:id="rId49"/>
    <p:sldId id="454" r:id="rId50"/>
    <p:sldId id="455" r:id="rId51"/>
    <p:sldId id="456" r:id="rId52"/>
    <p:sldId id="457" r:id="rId53"/>
    <p:sldId id="458" r:id="rId54"/>
    <p:sldId id="459" r:id="rId55"/>
    <p:sldId id="460" r:id="rId56"/>
    <p:sldId id="461" r:id="rId57"/>
    <p:sldId id="462" r:id="rId58"/>
    <p:sldId id="463" r:id="rId59"/>
    <p:sldId id="466" r:id="rId60"/>
    <p:sldId id="488" r:id="rId61"/>
    <p:sldId id="464" r:id="rId62"/>
    <p:sldId id="467" r:id="rId63"/>
    <p:sldId id="468" r:id="rId64"/>
    <p:sldId id="465" r:id="rId65"/>
    <p:sldId id="322" r:id="rId66"/>
    <p:sldId id="323" r:id="rId67"/>
    <p:sldId id="324" r:id="rId68"/>
    <p:sldId id="326" r:id="rId69"/>
    <p:sldId id="358" r:id="rId70"/>
    <p:sldId id="400" r:id="rId71"/>
    <p:sldId id="423" r:id="rId72"/>
    <p:sldId id="424" r:id="rId73"/>
    <p:sldId id="476" r:id="rId74"/>
    <p:sldId id="409" r:id="rId75"/>
    <p:sldId id="410" r:id="rId76"/>
    <p:sldId id="411" r:id="rId77"/>
    <p:sldId id="412" r:id="rId78"/>
    <p:sldId id="469" r:id="rId79"/>
    <p:sldId id="489" r:id="rId80"/>
    <p:sldId id="490" r:id="rId81"/>
    <p:sldId id="491" r:id="rId82"/>
    <p:sldId id="492" r:id="rId83"/>
    <p:sldId id="493" r:id="rId84"/>
    <p:sldId id="494" r:id="rId85"/>
    <p:sldId id="495" r:id="rId86"/>
    <p:sldId id="496" r:id="rId87"/>
    <p:sldId id="497" r:id="rId88"/>
    <p:sldId id="498" r:id="rId89"/>
    <p:sldId id="499" r:id="rId90"/>
    <p:sldId id="500" r:id="rId91"/>
    <p:sldId id="501" r:id="rId92"/>
    <p:sldId id="502" r:id="rId93"/>
    <p:sldId id="503" r:id="rId94"/>
    <p:sldId id="504" r:id="rId95"/>
    <p:sldId id="505" r:id="rId96"/>
    <p:sldId id="506" r:id="rId97"/>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404F"/>
    <a:srgbClr val="A658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22" autoAdjust="0"/>
    <p:restoredTop sz="91734" autoAdjust="0"/>
  </p:normalViewPr>
  <p:slideViewPr>
    <p:cSldViewPr snapToGrid="0" snapToObjects="1">
      <p:cViewPr>
        <p:scale>
          <a:sx n="134" d="100"/>
          <a:sy n="134" d="100"/>
        </p:scale>
        <p:origin x="56" y="-1144"/>
      </p:cViewPr>
      <p:guideLst>
        <p:guide orient="horz" pos="1800"/>
        <p:guide pos="2880"/>
      </p:guideLst>
    </p:cSldViewPr>
  </p:slideViewPr>
  <p:notesTextViewPr>
    <p:cViewPr>
      <p:scale>
        <a:sx n="100" d="100"/>
        <a:sy n="100" d="100"/>
      </p:scale>
      <p:origin x="0" y="0"/>
    </p:cViewPr>
  </p:notesTextViewPr>
  <p:sorterViewPr>
    <p:cViewPr>
      <p:scale>
        <a:sx n="200" d="100"/>
        <a:sy n="200" d="100"/>
      </p:scale>
      <p:origin x="0" y="53088"/>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notesMaster" Target="notesMasters/notesMaster1.xml"/><Relationship Id="rId99" Type="http://schemas.openxmlformats.org/officeDocument/2006/relationships/printerSettings" Target="printerSettings/printerSettings1.bin"/><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presProps" Target="presProp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w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image" Target="../media/image11.emf"/><Relationship Id="rId2"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6.emf"/><Relationship Id="rId2" Type="http://schemas.openxmlformats.org/officeDocument/2006/relationships/image" Target="../media/image67.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1" Type="http://schemas.openxmlformats.org/officeDocument/2006/relationships/image" Target="../media/image78.emf"/><Relationship Id="rId2" Type="http://schemas.openxmlformats.org/officeDocument/2006/relationships/image" Target="../media/image79.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1" Type="http://schemas.openxmlformats.org/officeDocument/2006/relationships/image" Target="../media/image82.emf"/><Relationship Id="rId2" Type="http://schemas.openxmlformats.org/officeDocument/2006/relationships/image" Target="../media/image83.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1" Type="http://schemas.openxmlformats.org/officeDocument/2006/relationships/image" Target="../media/image86.emf"/><Relationship Id="rId2" Type="http://schemas.openxmlformats.org/officeDocument/2006/relationships/image" Target="../media/image8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0.emf"/><Relationship Id="rId2" Type="http://schemas.openxmlformats.org/officeDocument/2006/relationships/image" Target="../media/image91.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image" Target="../media/image93.png"/><Relationship Id="rId2" Type="http://schemas.openxmlformats.org/officeDocument/2006/relationships/image" Target="../media/image9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image" Target="../media/image19.wmf"/><Relationship Id="rId2"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8.emf"/><Relationship Id="rId3"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emf"/><Relationship Id="rId7" Type="http://schemas.openxmlformats.org/officeDocument/2006/relationships/image" Target="../media/image39.emf"/><Relationship Id="rId8" Type="http://schemas.openxmlformats.org/officeDocument/2006/relationships/image" Target="../media/image40.emf"/><Relationship Id="rId9" Type="http://schemas.openxmlformats.org/officeDocument/2006/relationships/image" Target="../media/image41.emf"/><Relationship Id="rId10" Type="http://schemas.openxmlformats.org/officeDocument/2006/relationships/image" Target="../media/image42.emf"/><Relationship Id="rId11" Type="http://schemas.openxmlformats.org/officeDocument/2006/relationships/image" Target="../media/image43.emf"/><Relationship Id="rId1" Type="http://schemas.openxmlformats.org/officeDocument/2006/relationships/image" Target="../media/image33.emf"/><Relationship Id="rId2"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emf"/><Relationship Id="rId2" Type="http://schemas.openxmlformats.org/officeDocument/2006/relationships/image" Target="../media/image6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emf"/><Relationship Id="rId2"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32B45C-A881-724A-9731-89CD4544E45D}" type="datetimeFigureOut">
              <a:rPr lang="en-US" smtClean="0"/>
              <a:pPr/>
              <a:t>12/08/15</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2A8CFD-7D0E-984D-8B4C-26FF9E5765E5}" type="slidenum">
              <a:rPr lang="en-US" smtClean="0"/>
              <a:pPr/>
              <a:t>‹#›</a:t>
            </a:fld>
            <a:endParaRPr lang="en-US"/>
          </a:p>
        </p:txBody>
      </p:sp>
    </p:spTree>
    <p:extLst>
      <p:ext uri="{BB962C8B-B14F-4D97-AF65-F5344CB8AC3E}">
        <p14:creationId xmlns:p14="http://schemas.microsoft.com/office/powerpoint/2010/main" val="41257666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p:cNvSpPr>
          <p:nvPr>
            <p:ph type="sldImg"/>
          </p:nvPr>
        </p:nvSpPr>
        <p:spPr>
          <a:xfrm>
            <a:off x="685800" y="685800"/>
            <a:ext cx="5486400" cy="3429000"/>
          </a:xfrm>
          <a:ln/>
        </p:spPr>
      </p:sp>
      <p:sp>
        <p:nvSpPr>
          <p:cNvPr id="178179" name="Notes Placeholder 2"/>
          <p:cNvSpPr>
            <a:spLocks noGrp="1"/>
          </p:cNvSpPr>
          <p:nvPr>
            <p:ph type="body" idx="1"/>
          </p:nvPr>
        </p:nvSpPr>
        <p:spPr>
          <a:noFill/>
          <a:ln/>
        </p:spPr>
        <p:txBody>
          <a:bodyPr/>
          <a:lstStyle/>
          <a:p>
            <a:r>
              <a:rPr lang="en-US" smtClean="0">
                <a:latin typeface="Times New Roman" charset="0"/>
                <a:ea typeface="ＭＳ Ｐゴシック" charset="-128"/>
                <a:cs typeface="ＭＳ Ｐゴシック" charset="-128"/>
              </a:rPr>
              <a:t/>
            </a:r>
            <a:br>
              <a:rPr lang="en-US" smtClean="0">
                <a:latin typeface="Times New Roman" charset="0"/>
                <a:ea typeface="ＭＳ Ｐゴシック" charset="-128"/>
                <a:cs typeface="ＭＳ Ｐゴシック" charset="-128"/>
              </a:rPr>
            </a:br>
            <a:r>
              <a:rPr lang="en-US" smtClean="0">
                <a:latin typeface="Times New Roman" charset="0"/>
                <a:ea typeface="ＭＳ Ｐゴシック" charset="-128"/>
                <a:cs typeface="ＭＳ Ｐゴシック" charset="-128"/>
              </a:rPr>
              <a:t>We all have our theories of the origin of this mess. And we may also differ in the way we would like to see the solutions. But we all agree on one thing– it is the incerconnectedness of the system that is at the heart to wash away the problem with a single instruction.</a:t>
            </a:r>
          </a:p>
          <a:p>
            <a:endParaRPr lang="en-US" smtClean="0">
              <a:latin typeface="Times New Roman" charset="0"/>
              <a:ea typeface="ＭＳ Ｐゴシック" charset="-128"/>
              <a:cs typeface="ＭＳ Ｐゴシック" charset="-128"/>
            </a:endParaRPr>
          </a:p>
          <a:p>
            <a:endParaRPr lang="en-US" smtClean="0">
              <a:latin typeface="Times New Roman" charset="0"/>
              <a:ea typeface="ＭＳ Ｐゴシック" charset="-128"/>
              <a:cs typeface="ＭＳ Ｐゴシック" charset="-128"/>
            </a:endParaRPr>
          </a:p>
        </p:txBody>
      </p:sp>
      <p:sp>
        <p:nvSpPr>
          <p:cNvPr id="178180" name="Slide Number Placeholder 3"/>
          <p:cNvSpPr>
            <a:spLocks noGrp="1"/>
          </p:cNvSpPr>
          <p:nvPr>
            <p:ph type="sldNum" sz="quarter" idx="5"/>
          </p:nvPr>
        </p:nvSpPr>
        <p:spPr>
          <a:noFill/>
        </p:spPr>
        <p:txBody>
          <a:bodyPr/>
          <a:lstStyle/>
          <a:p>
            <a:fld id="{7A908E00-6592-2642-B910-4C1491EDF6D1}" type="slidenum">
              <a:rPr lang="en-US">
                <a:solidFill>
                  <a:prstClr val="black"/>
                </a:solidFill>
              </a:rPr>
              <a:pPr/>
              <a:t>1</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Metcalfe's law, frequently quoted during the internet boom of 2000, states that the value of a network is proportional to the square of the number of its nodes, i.e. $N^2$. Formulated around 1980 in terms of communication devices by Robert M. Metcalfe, the inventor of Ethernet\cite{Gilder_Forbes-ASAP_1993}, the idea behind Metcalfe's law is that the more individuals use a network, the more valuable it becomes. Indeed, a fax machine is useless to you if there is no one to send a fax to. The more of your acquaintances have a fax machine, the more valuable it is to you as well. The $N^2$ dependence encodes the fact that if a network has $N=10$ members, there are $</a:t>
            </a:r>
            <a:r>
              <a:rPr lang="en-US" dirty="0" err="1" smtClean="0"/>
              <a:t>L_{max</a:t>
            </a:r>
            <a:r>
              <a:rPr lang="en-US" dirty="0" smtClean="0"/>
              <a:t>}=45$ different possible connections that these members can make to each other. If the network doubles in size to $N=20$, the number of connections doesn't merely double but roughly quadruples to 190, an effect often called "network effect" or "network externality" in economics. </a:t>
            </a:r>
          </a:p>
          <a:p>
            <a:endParaRPr lang="en-US" dirty="0" smtClean="0"/>
          </a:p>
          <a:p>
            <a:r>
              <a:rPr lang="en-US" dirty="0" smtClean="0"/>
              <a:t>During the Internet boom Metcalfe's law was frequently used to offer a quantitative valuation for internet companies, supporting a "build it and they will come " mentality\cite{Briscoe_Spectrum-IEEE_2006}. It implied that the value of a service is proportional to the square of the number of its consumers or users, while costs would grow only linearly. Hence if the service attracts sufficient number of users, it will inevitably become profitable, as $N^2$ will surely surpass $N$ at some sufficiently large $N$ value.  Hence Metcalf's Law offered credibility to  growth, while neglecting profitability, fueling the Internet bubble of 2001.</a:t>
            </a:r>
          </a:p>
          <a:p>
            <a:endParaRPr lang="en-US" dirty="0" smtClean="0"/>
          </a:p>
          <a:p>
            <a:r>
              <a:rPr lang="en-US" dirty="0" smtClean="0"/>
              <a:t>Metcalfe's law imagines that networks are complete graphs. It is based on Eq. (\</a:t>
            </a:r>
            <a:r>
              <a:rPr lang="en-US" dirty="0" err="1" smtClean="0"/>
              <a:t>ref{EQ</a:t>
            </a:r>
            <a:r>
              <a:rPr lang="en-US" dirty="0" smtClean="0"/>
              <a:t>-L-Max}), indicating that if all links of communication network with $N$ nodes are equally valuable, the total value of the network is proportional to $N(N-1)/2$, that is, roughly, $N^2$. </a:t>
            </a:r>
          </a:p>
          <a:p>
            <a:r>
              <a:rPr lang="en-US" dirty="0" smtClean="0"/>
              <a:t> </a:t>
            </a:r>
          </a:p>
          <a:p>
            <a:r>
              <a:rPr lang="en-US" dirty="0" smtClean="0"/>
              <a:t>There are two fundamental problems with Metcalfe's law: </a:t>
            </a:r>
          </a:p>
          <a:p>
            <a:r>
              <a:rPr lang="en-US" dirty="0" smtClean="0"/>
              <a:t> 	While all links are possible, in real networks not all links are present. Indeed, most real networks are sparse, which means that only a very small fraction of the links are present. If we assign a value to each link, then the total value of the network will grow slower than $N^2$, as we will see in the coming chapters. </a:t>
            </a:r>
          </a:p>
          <a:p>
            <a:r>
              <a:rPr lang="en-US" dirty="0" smtClean="0"/>
              <a:t>	Not all links are of equal value. Some links are used heavily while the vast majority of links are 'weak', i.e. they are rarely utilized.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Metcalfe's law, frequently quoted during the internet boom of 2000, states that the value of a network is proportional to the square of the number of its nodes, i.e. $N^2$. Formulated around 1980 in terms of communication devices by Robert M. Metcalfe, the inventor of Ethernet\cite{Gilder_Forbes-ASAP_1993}, the idea behind Metcalfe's law is that the more individuals use a network, the more valuable it becomes. Indeed, a fax machine is useless to you if there is no one to send a fax to. The more of your acquaintances have a fax machine, the more valuable it is to you as well. The $N^2$ dependence encodes the fact that if a network has $N=10$ members, there are $</a:t>
            </a:r>
            <a:r>
              <a:rPr lang="en-US" dirty="0" err="1" smtClean="0"/>
              <a:t>L_{max</a:t>
            </a:r>
            <a:r>
              <a:rPr lang="en-US" dirty="0" smtClean="0"/>
              <a:t>}=45$ different possible connections that these members can make to each other. If the network doubles in size to $N=20$, the number of connections doesn't merely double but roughly quadruples to 190, an effect often called "network effect" or "network externality" in economics. </a:t>
            </a:r>
          </a:p>
          <a:p>
            <a:endParaRPr lang="en-US" dirty="0" smtClean="0"/>
          </a:p>
          <a:p>
            <a:r>
              <a:rPr lang="en-US" dirty="0" smtClean="0"/>
              <a:t>During the Internet boom Metcalfe's law was frequently used to offer a quantitative valuation for internet companies, supporting a "build it and they will come " mentality\cite{Briscoe_Spectrum-IEEE_2006}. It implied that the value of a service is proportional to the square of the number of its consumers or users, while costs would grow only linearly. Hence if the service attracts sufficient number of users, it will inevitably become profitable, as $N^2$ will surely surpass $N$ at some sufficiently large $N$ value.  Hence Metcalf's Law offered credibility to  growth, while neglecting profitability, fueling the Internet bubble of 2001.</a:t>
            </a:r>
          </a:p>
          <a:p>
            <a:endParaRPr lang="en-US" dirty="0" smtClean="0"/>
          </a:p>
          <a:p>
            <a:r>
              <a:rPr lang="en-US" dirty="0" smtClean="0"/>
              <a:t>Metcalfe's law imagines that networks are complete graphs. It is based on Eq. (\</a:t>
            </a:r>
            <a:r>
              <a:rPr lang="en-US" dirty="0" err="1" smtClean="0"/>
              <a:t>ref{EQ</a:t>
            </a:r>
            <a:r>
              <a:rPr lang="en-US" dirty="0" smtClean="0"/>
              <a:t>-L-Max}), indicating that if all links of communication network with $N$ nodes are equally valuable, the total value of the network is proportional to $N(N-1)/2$, that is, roughly, $N^2$. </a:t>
            </a:r>
          </a:p>
          <a:p>
            <a:r>
              <a:rPr lang="en-US" dirty="0" smtClean="0"/>
              <a:t> </a:t>
            </a:r>
          </a:p>
          <a:p>
            <a:r>
              <a:rPr lang="en-US" dirty="0" smtClean="0"/>
              <a:t>There are two fundamental problems with Metcalfe's law: </a:t>
            </a:r>
          </a:p>
          <a:p>
            <a:r>
              <a:rPr lang="en-US" dirty="0" smtClean="0"/>
              <a:t> 	While all links are possible, in real networks not all links are present. Indeed, most real networks are sparse, which means that only a very small fraction of the links are present. If we assign a value to each link, then the total value of the network will grow slower than $N^2$, as we will see in the coming chapters. </a:t>
            </a:r>
          </a:p>
          <a:p>
            <a:r>
              <a:rPr lang="en-US" dirty="0" smtClean="0"/>
              <a:t>	Not all links are of equal value. Some links are used heavily while the vast majority of links are 'weak', i.e. they are rarely utilized.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phone is useless as a communication device if con not call any user with a valid number. Similarly, the Internet is useless as a communication system if you cannot send a message to any other user that has access to it. From a network perspective this means that that the technology behind the phone must be able to establish a path between your device and the device you are calling and that there needs to exist a path on the internet between any two computers with Internet access. </a:t>
            </a:r>
          </a:p>
          <a:p>
            <a:r>
              <a:rPr lang="en-US" dirty="0" smtClean="0"/>
              <a:t>This is </a:t>
            </a:r>
            <a:r>
              <a:rPr lang="en-US" dirty="0" err="1" smtClean="0"/>
              <a:t>infact</a:t>
            </a:r>
            <a:r>
              <a:rPr lang="en-US" dirty="0" smtClean="0"/>
              <a:t> the key utility of most networks: they connect the system's components. This does not require a direct link between any two nodes, but only the existence of a path between them. These paths play an essential role in most network effects and the essence of a network is to guarantee connectedness. In this section we discuss the graph theoretic formulation of the connectedness problem.</a:t>
            </a:r>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55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66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67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p:cNvSpPr>
          <p:nvPr>
            <p:ph type="sldImg"/>
          </p:nvPr>
        </p:nvSpPr>
        <p:spPr>
          <a:ln/>
        </p:spPr>
      </p:sp>
      <p:sp>
        <p:nvSpPr>
          <p:cNvPr id="252931" name="Notes Placeholder 2"/>
          <p:cNvSpPr>
            <a:spLocks noGrp="1"/>
          </p:cNvSpPr>
          <p:nvPr>
            <p:ph type="body" idx="1"/>
          </p:nvPr>
        </p:nvSpPr>
        <p:spPr>
          <a:noFill/>
          <a:ln/>
        </p:spPr>
        <p:txBody>
          <a:bodyPr/>
          <a:lstStyle/>
          <a:p>
            <a:endParaRPr lang="hu-HU">
              <a:latin typeface="Times New Roman" pitchFamily="-84" charset="0"/>
              <a:ea typeface="ＭＳ Ｐゴシック" charset="0"/>
              <a:cs typeface="ＭＳ Ｐゴシック" charset="0"/>
            </a:endParaRPr>
          </a:p>
        </p:txBody>
      </p:sp>
      <p:sp>
        <p:nvSpPr>
          <p:cNvPr id="252932" name="Slide Number Placeholder 3"/>
          <p:cNvSpPr>
            <a:spLocks noGrp="1"/>
          </p:cNvSpPr>
          <p:nvPr>
            <p:ph type="sldNum" sz="quarter" idx="5"/>
          </p:nvPr>
        </p:nvSpPr>
        <p:spPr>
          <a:noFill/>
        </p:spPr>
        <p:txBody>
          <a:bodyPr/>
          <a:lstStyle/>
          <a:p>
            <a:fld id="{B04DEA7A-455A-E243-80ED-34E06DD67C1D}" type="slidenum">
              <a:rPr lang="en-US" smtClean="0">
                <a:latin typeface="Times New Roman" pitchFamily="-84" charset="0"/>
                <a:ea typeface="Gulim" pitchFamily="34" charset="-128"/>
                <a:cs typeface="Gulim" pitchFamily="34" charset="-128"/>
              </a:rPr>
              <a:pPr/>
              <a:t>70</a:t>
            </a:fld>
            <a:endParaRPr lang="en-US" smtClean="0">
              <a:latin typeface="Times New Roman" pitchFamily="-84" charset="0"/>
              <a:ea typeface="Gulim" pitchFamily="34" charset="-128"/>
              <a:cs typeface="Gulim"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Let us discuss some of characteristics of this network, relying on the quantities we introduced so far. The undirected network has $N=2,018$ proteins as nodes  and $L=2,930$ binding interactions as links. </a:t>
            </a:r>
          </a:p>
          <a:p>
            <a:r>
              <a:rPr lang="en-US" dirty="0" smtClean="0"/>
              <a:t>Hence the average degree is $2.90$, suggesting that a typical protein interacts with approximately three other proteins. Yet, this number is somewhat misleading.</a:t>
            </a:r>
          </a:p>
          <a:p>
            <a:endParaRPr lang="en-US" dirty="0" smtClean="0"/>
          </a:p>
          <a:p>
            <a:endParaRPr lang="en-US" dirty="0" smtClean="0"/>
          </a:p>
          <a:p>
            <a:r>
              <a:rPr lang="en-US" dirty="0" smtClean="0"/>
              <a:t>The breath first search algorithm will also convince us that the protein interaction network is not connected,  but consists of 185 components, shown as isolated clusters in Fig. \</a:t>
            </a:r>
            <a:r>
              <a:rPr lang="en-US" dirty="0" err="1" smtClean="0"/>
              <a:t>ref{F-G-PPI-Overall}a</a:t>
            </a:r>
            <a:r>
              <a:rPr lang="en-US" dirty="0" smtClean="0"/>
              <a:t>. The largest, called the giant component, contains 1,647 of the 2,018 nodes; all other components are tiny compared to it. As we will see in the coming chapters, such fragmentation is common in model networks.</a:t>
            </a:r>
          </a:p>
          <a:p>
            <a:endParaRPr lang="en-US" dirty="0" smtClean="0"/>
          </a:p>
          <a:p>
            <a:r>
              <a:rPr lang="en-US" dirty="0" smtClean="0"/>
              <a:t>Finally, a visual inspection reveals an interesting pattern: hubs have a tendency to connect to small nodes, giving the network a hub and spoke character. This is a consequence of \</a:t>
            </a:r>
            <a:r>
              <a:rPr lang="en-US" dirty="0" err="1" smtClean="0"/>
              <a:t>textit{degree</a:t>
            </a:r>
            <a:r>
              <a:rPr lang="en-US" dirty="0" smtClean="0"/>
              <a:t> correlations}, reflecting the {\it </a:t>
            </a:r>
            <a:r>
              <a:rPr lang="en-US" dirty="0" err="1" smtClean="0"/>
              <a:t>dissasortative</a:t>
            </a:r>
            <a:r>
              <a:rPr lang="en-US" dirty="0" smtClean="0"/>
              <a:t> } nature of the protein interaction network. Degree correlations influence a number of network characteristics, from the spread of ideas and viruses in social networks to the number of driver nodes needed to control a network. </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72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Let us discuss some of characteristics of this network, relying on the quantities we introduced so far. The undirected network has $N=2,018$ proteins as nodes  and $L=2,930$ binding interactions as links. </a:t>
            </a:r>
          </a:p>
          <a:p>
            <a:r>
              <a:rPr lang="en-US" dirty="0" smtClean="0"/>
              <a:t>Hence the average degree is $2.90$, suggesting that a typical protein interacts with approximately three other proteins. Yet, this number is somewhat misleading.</a:t>
            </a:r>
          </a:p>
          <a:p>
            <a:endParaRPr lang="en-US" dirty="0" smtClean="0"/>
          </a:p>
          <a:p>
            <a:endParaRPr lang="en-US" dirty="0" smtClean="0"/>
          </a:p>
          <a:p>
            <a:r>
              <a:rPr lang="en-US" dirty="0" smtClean="0"/>
              <a:t>The breath first search algorithm will also convince us that the protein interaction network is not connected,  but consists of 185 components, shown as isolated clusters in Fig. \</a:t>
            </a:r>
            <a:r>
              <a:rPr lang="en-US" dirty="0" err="1" smtClean="0"/>
              <a:t>ref{F-G-PPI-Overall}a</a:t>
            </a:r>
            <a:r>
              <a:rPr lang="en-US" dirty="0" smtClean="0"/>
              <a:t>. The largest, called the giant component, contains 1,647 of the 2,018 nodes; all other components are tiny compared to it. As we will see in the coming chapters, such fragmentation is common in model networks.</a:t>
            </a:r>
          </a:p>
          <a:p>
            <a:endParaRPr lang="en-US" dirty="0" smtClean="0"/>
          </a:p>
          <a:p>
            <a:r>
              <a:rPr lang="en-US" dirty="0" smtClean="0"/>
              <a:t>Finally, a visual inspection reveals an interesting pattern: hubs have a tendency to connect to small nodes, giving the network a hub and spoke character. This is a consequence of \</a:t>
            </a:r>
            <a:r>
              <a:rPr lang="en-US" dirty="0" err="1" smtClean="0"/>
              <a:t>textit{degree</a:t>
            </a:r>
            <a:r>
              <a:rPr lang="en-US" dirty="0" smtClean="0"/>
              <a:t> correlations}, reflecting the {\it </a:t>
            </a:r>
            <a:r>
              <a:rPr lang="en-US" dirty="0" err="1" smtClean="0"/>
              <a:t>dissasortative</a:t>
            </a:r>
            <a:r>
              <a:rPr lang="en-US" dirty="0" smtClean="0"/>
              <a:t> } nature of the protein interaction network. Degree correlations influence a number of network characteristics, from the spread of ideas and viruses in social networks to the number of driver nodes needed to control a network. </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73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dirty="0" smtClean="0"/>
          </a:p>
          <a:p>
            <a:r>
              <a:rPr lang="en-US" dirty="0" smtClean="0"/>
              <a:t> Indeed, the degree distribution $</a:t>
            </a:r>
            <a:r>
              <a:rPr lang="en-US" dirty="0" err="1" smtClean="0"/>
              <a:t>p_k</a:t>
            </a:r>
            <a:r>
              <a:rPr lang="en-US" dirty="0" smtClean="0"/>
              <a:t>$ shown in Fig. \</a:t>
            </a:r>
            <a:r>
              <a:rPr lang="en-US" dirty="0" err="1" smtClean="0"/>
              <a:t>ref{F-G-PPI-Overall}b</a:t>
            </a:r>
            <a:r>
              <a:rPr lang="en-US" dirty="0" smtClean="0"/>
              <a:t> indicates that the vast majority of nodes have only a few links. To be precise, in this network 69% of nodes have fewer than three links, i.e. for these $</a:t>
            </a:r>
            <a:r>
              <a:rPr lang="en-US" dirty="0" err="1" smtClean="0"/>
              <a:t>k</a:t>
            </a:r>
            <a:r>
              <a:rPr lang="en-US" dirty="0" smtClean="0"/>
              <a:t> &lt; \</a:t>
            </a:r>
            <a:r>
              <a:rPr lang="en-US" dirty="0" err="1" smtClean="0"/>
              <a:t>langle</a:t>
            </a:r>
            <a:r>
              <a:rPr lang="en-US" dirty="0" smtClean="0"/>
              <a:t> </a:t>
            </a:r>
            <a:r>
              <a:rPr lang="en-US" dirty="0" err="1" smtClean="0"/>
              <a:t>k</a:t>
            </a:r>
            <a:r>
              <a:rPr lang="en-US" dirty="0" smtClean="0"/>
              <a:t> \</a:t>
            </a:r>
            <a:r>
              <a:rPr lang="en-US" dirty="0" err="1" smtClean="0"/>
              <a:t>rangle</a:t>
            </a:r>
            <a:r>
              <a:rPr lang="en-US" dirty="0" smtClean="0"/>
              <a:t>$. They coexist with a few highly connected nodes, or hubs, the largest having as many as 91 links. Such wide differences in node degrees is a consequence of the network's {\it scale-free property}, a property encountered in many real networks. We will see that the shape of the degree distribution determines a wide range of network properties, from a network's robustness to node failures to the spread of viruses. </a:t>
            </a:r>
          </a:p>
          <a:p>
            <a:endParaRPr lang="en-US" dirty="0" smtClean="0"/>
          </a:p>
          <a:p>
            <a:r>
              <a:rPr lang="en-US" dirty="0" smtClean="0"/>
              <a:t>If we use the  breath-first-search algorithm, we can determine the network's diameter, finding  $</a:t>
            </a:r>
            <a:r>
              <a:rPr lang="en-US" dirty="0" err="1" smtClean="0"/>
              <a:t>d_{max</a:t>
            </a:r>
            <a:r>
              <a:rPr lang="en-US" dirty="0" smtClean="0"/>
              <a:t>}=14$. We might be tempted to expect wide variations in $</a:t>
            </a:r>
            <a:r>
              <a:rPr lang="en-US" dirty="0" err="1" smtClean="0"/>
              <a:t>d</a:t>
            </a:r>
            <a:r>
              <a:rPr lang="en-US" dirty="0" smtClean="0"/>
              <a:t>$, as some nodes are close to each other, others, however, maybe quite far. The distance distribution (Fig. \</a:t>
            </a:r>
            <a:r>
              <a:rPr lang="en-US" dirty="0" err="1" smtClean="0"/>
              <a:t>ref{F-G-PPI-Overall}c</a:t>
            </a:r>
            <a:r>
              <a:rPr lang="en-US" dirty="0" smtClean="0"/>
              <a:t>), indicates otherwise: $</a:t>
            </a:r>
            <a:r>
              <a:rPr lang="en-US" dirty="0" err="1" smtClean="0"/>
              <a:t>p_d</a:t>
            </a:r>
            <a:r>
              <a:rPr lang="en-US" dirty="0" smtClean="0"/>
              <a:t>$ has a prominent peak around $\</a:t>
            </a:r>
            <a:r>
              <a:rPr lang="en-US" dirty="0" err="1" smtClean="0"/>
              <a:t>langle</a:t>
            </a:r>
            <a:r>
              <a:rPr lang="en-US" dirty="0" smtClean="0"/>
              <a:t> </a:t>
            </a:r>
            <a:r>
              <a:rPr lang="en-US" dirty="0" err="1" smtClean="0"/>
              <a:t>d</a:t>
            </a:r>
            <a:r>
              <a:rPr lang="en-US" dirty="0" smtClean="0"/>
              <a:t> \</a:t>
            </a:r>
            <a:r>
              <a:rPr lang="en-US" dirty="0" err="1" smtClean="0"/>
              <a:t>rangle</a:t>
            </a:r>
            <a:r>
              <a:rPr lang="en-US" dirty="0" smtClean="0"/>
              <a:t>=5.61$, indicating that most distances are rather short, being in the vicinity of $\</a:t>
            </a:r>
            <a:r>
              <a:rPr lang="en-US" dirty="0" err="1" smtClean="0"/>
              <a:t>langle</a:t>
            </a:r>
            <a:r>
              <a:rPr lang="en-US" dirty="0" smtClean="0"/>
              <a:t> </a:t>
            </a:r>
            <a:r>
              <a:rPr lang="en-US" dirty="0" err="1" smtClean="0"/>
              <a:t>d</a:t>
            </a:r>
            <a:r>
              <a:rPr lang="en-US" dirty="0" smtClean="0"/>
              <a:t> \</a:t>
            </a:r>
            <a:r>
              <a:rPr lang="en-US" dirty="0" err="1" smtClean="0"/>
              <a:t>rangle</a:t>
            </a:r>
            <a:r>
              <a:rPr lang="en-US" dirty="0" smtClean="0"/>
              <a:t>$. Also, $</a:t>
            </a:r>
            <a:r>
              <a:rPr lang="en-US" dirty="0" err="1" smtClean="0"/>
              <a:t>p_d</a:t>
            </a:r>
            <a:r>
              <a:rPr lang="en-US" dirty="0" smtClean="0"/>
              <a:t>$ decays fast for large $\</a:t>
            </a:r>
            <a:r>
              <a:rPr lang="en-US" dirty="0" err="1" smtClean="0"/>
              <a:t>langle</a:t>
            </a:r>
            <a:r>
              <a:rPr lang="en-US" dirty="0" smtClean="0"/>
              <a:t> </a:t>
            </a:r>
            <a:r>
              <a:rPr lang="en-US" dirty="0" err="1" smtClean="0"/>
              <a:t>d</a:t>
            </a:r>
            <a:r>
              <a:rPr lang="en-US" dirty="0" smtClean="0"/>
              <a:t> \</a:t>
            </a:r>
            <a:r>
              <a:rPr lang="en-US" dirty="0" err="1" smtClean="0"/>
              <a:t>rangle</a:t>
            </a:r>
            <a:r>
              <a:rPr lang="en-US" dirty="0" smtClean="0"/>
              <a:t>$, suggesting that large distances are essentially absent. These are manifestations of the {\it small world property}, another common feature of real networks, indicating that most nodes are close to each other.  </a:t>
            </a:r>
          </a:p>
          <a:p>
            <a:endParaRPr lang="en-US" dirty="0" smtClean="0"/>
          </a:p>
          <a:p>
            <a:r>
              <a:rPr lang="en-US" dirty="0" smtClean="0"/>
              <a:t>The breath first search algorithm will also convince us that the protein interaction network is not connected,  but consists of 185 components, shown as isolated clusters in Fig. \</a:t>
            </a:r>
            <a:r>
              <a:rPr lang="en-US" dirty="0" err="1" smtClean="0"/>
              <a:t>ref{F-G-PPI-Overall}a</a:t>
            </a:r>
            <a:r>
              <a:rPr lang="en-US" dirty="0" smtClean="0"/>
              <a:t>. The largest, called the giant component, contains 1,647 of the 2,018 nodes; all other components are tiny compared to it. As we will see in the coming chapters, such fragmentation is common in model networks.</a:t>
            </a:r>
          </a:p>
          <a:p>
            <a:endParaRPr lang="en-US" dirty="0" smtClean="0"/>
          </a:p>
          <a:p>
            <a:r>
              <a:rPr lang="en-US" dirty="0" smtClean="0"/>
              <a:t>The average clustering coefficient of the network is $\</a:t>
            </a:r>
            <a:r>
              <a:rPr lang="en-US" dirty="0" err="1" smtClean="0"/>
              <a:t>langle</a:t>
            </a:r>
            <a:r>
              <a:rPr lang="en-US" dirty="0" smtClean="0"/>
              <a:t> C \</a:t>
            </a:r>
            <a:r>
              <a:rPr lang="en-US" dirty="0" err="1" smtClean="0"/>
              <a:t>rangle</a:t>
            </a:r>
            <a:r>
              <a:rPr lang="en-US" dirty="0" smtClean="0"/>
              <a:t>=0.12$, which, as we will come to appreciate, is rather large, indicating a significant degree of local clustering in the network. A further caveat is provided by the dependence of the clustering coefficient on the node's degree, or the $</a:t>
            </a:r>
            <a:r>
              <a:rPr lang="en-US" dirty="0" err="1" smtClean="0"/>
              <a:t>C(k</a:t>
            </a:r>
            <a:r>
              <a:rPr lang="en-US" dirty="0" smtClean="0"/>
              <a:t>)$ function (Fig. \</a:t>
            </a:r>
            <a:r>
              <a:rPr lang="en-US" dirty="0" err="1" smtClean="0"/>
              <a:t>ref{F-G-PPI-Overall}d</a:t>
            </a:r>
            <a:r>
              <a:rPr lang="en-US" dirty="0" smtClean="0"/>
              <a:t>),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p>
          <a:p>
            <a:endParaRPr lang="en-US" dirty="0" smtClean="0"/>
          </a:p>
          <a:p>
            <a:r>
              <a:rPr lang="en-US" dirty="0" smtClean="0"/>
              <a:t>Finally, a visual inspection reveals an interesting pattern: hubs have a tendency to connect to small nodes, giving the network a hub and spoke character. This is a consequence of \</a:t>
            </a:r>
            <a:r>
              <a:rPr lang="en-US" dirty="0" err="1" smtClean="0"/>
              <a:t>textit{degree</a:t>
            </a:r>
            <a:r>
              <a:rPr lang="en-US" dirty="0" smtClean="0"/>
              <a:t> correlations}, reflecting the {\it </a:t>
            </a:r>
            <a:r>
              <a:rPr lang="en-US" dirty="0" err="1" smtClean="0"/>
              <a:t>dissasortative</a:t>
            </a:r>
            <a:r>
              <a:rPr lang="en-US" dirty="0" smtClean="0"/>
              <a:t> } nature of the protein interaction network. Degree correlations influence a number of network characteristics, from the spread of ideas and viruses in social networks to the number of driver nodes needed to control a network. </a:t>
            </a:r>
          </a:p>
          <a:p>
            <a:endParaRPr lang="en-US" dirty="0" smtClean="0"/>
          </a:p>
          <a:p>
            <a:r>
              <a:rPr lang="en-US" dirty="0" smtClean="0"/>
              <a:t>Taken together, Fig. \</a:t>
            </a:r>
            <a:r>
              <a:rPr lang="en-US" dirty="0" err="1" smtClean="0"/>
              <a:t>ref{F</a:t>
            </a:r>
            <a:r>
              <a:rPr lang="en-US" dirty="0" smtClean="0"/>
              <a:t>-G-PPI-Overall}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74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dirty="0" smtClean="0"/>
          </a:p>
          <a:p>
            <a:r>
              <a:rPr lang="en-US" dirty="0" smtClean="0"/>
              <a:t>If we use the  breath-first-search algorithm, we can determine the network's diameter, finding  $</a:t>
            </a:r>
            <a:r>
              <a:rPr lang="en-US" dirty="0" err="1" smtClean="0"/>
              <a:t>d_{max</a:t>
            </a:r>
            <a:r>
              <a:rPr lang="en-US" dirty="0" smtClean="0"/>
              <a:t>}=14$. We might be tempted to expect wide variations in $</a:t>
            </a:r>
            <a:r>
              <a:rPr lang="en-US" dirty="0" err="1" smtClean="0"/>
              <a:t>d</a:t>
            </a:r>
            <a:r>
              <a:rPr lang="en-US" dirty="0" smtClean="0"/>
              <a:t>$, as some nodes are close to each other, others, however, maybe quite far. The distance distribution (Fig. \</a:t>
            </a:r>
            <a:r>
              <a:rPr lang="en-US" dirty="0" err="1" smtClean="0"/>
              <a:t>ref{F-G-PPI-Overall}c</a:t>
            </a:r>
            <a:r>
              <a:rPr lang="en-US" dirty="0" smtClean="0"/>
              <a:t>), indicates otherwise: $</a:t>
            </a:r>
            <a:r>
              <a:rPr lang="en-US" dirty="0" err="1" smtClean="0"/>
              <a:t>p_d</a:t>
            </a:r>
            <a:r>
              <a:rPr lang="en-US" dirty="0" smtClean="0"/>
              <a:t>$ has a prominent peak around $\</a:t>
            </a:r>
            <a:r>
              <a:rPr lang="en-US" dirty="0" err="1" smtClean="0"/>
              <a:t>langle</a:t>
            </a:r>
            <a:r>
              <a:rPr lang="en-US" dirty="0" smtClean="0"/>
              <a:t> </a:t>
            </a:r>
            <a:r>
              <a:rPr lang="en-US" dirty="0" err="1" smtClean="0"/>
              <a:t>d</a:t>
            </a:r>
            <a:r>
              <a:rPr lang="en-US" dirty="0" smtClean="0"/>
              <a:t> \</a:t>
            </a:r>
            <a:r>
              <a:rPr lang="en-US" dirty="0" err="1" smtClean="0"/>
              <a:t>rangle</a:t>
            </a:r>
            <a:r>
              <a:rPr lang="en-US" dirty="0" smtClean="0"/>
              <a:t>=5.61$, indicating that most distances are rather short, being in the vicinity of $\</a:t>
            </a:r>
            <a:r>
              <a:rPr lang="en-US" dirty="0" err="1" smtClean="0"/>
              <a:t>langle</a:t>
            </a:r>
            <a:r>
              <a:rPr lang="en-US" dirty="0" smtClean="0"/>
              <a:t> </a:t>
            </a:r>
            <a:r>
              <a:rPr lang="en-US" dirty="0" err="1" smtClean="0"/>
              <a:t>d</a:t>
            </a:r>
            <a:r>
              <a:rPr lang="en-US" dirty="0" smtClean="0"/>
              <a:t> \</a:t>
            </a:r>
            <a:r>
              <a:rPr lang="en-US" dirty="0" err="1" smtClean="0"/>
              <a:t>rangle</a:t>
            </a:r>
            <a:r>
              <a:rPr lang="en-US" dirty="0" smtClean="0"/>
              <a:t>$. Also, $</a:t>
            </a:r>
            <a:r>
              <a:rPr lang="en-US" dirty="0" err="1" smtClean="0"/>
              <a:t>p_d</a:t>
            </a:r>
            <a:r>
              <a:rPr lang="en-US" dirty="0" smtClean="0"/>
              <a:t>$ decays fast for large $\</a:t>
            </a:r>
            <a:r>
              <a:rPr lang="en-US" dirty="0" err="1" smtClean="0"/>
              <a:t>langle</a:t>
            </a:r>
            <a:r>
              <a:rPr lang="en-US" dirty="0" smtClean="0"/>
              <a:t> </a:t>
            </a:r>
            <a:r>
              <a:rPr lang="en-US" dirty="0" err="1" smtClean="0"/>
              <a:t>d</a:t>
            </a:r>
            <a:r>
              <a:rPr lang="en-US" dirty="0" smtClean="0"/>
              <a:t> \</a:t>
            </a:r>
            <a:r>
              <a:rPr lang="en-US" dirty="0" err="1" smtClean="0"/>
              <a:t>rangle</a:t>
            </a:r>
            <a:r>
              <a:rPr lang="en-US" dirty="0" smtClean="0"/>
              <a:t>$, suggesting that large distances are essentially absent. These are manifestations of the {\it small world property}, another common feature of real networks, indicating that most nodes are close to each other.  </a:t>
            </a:r>
          </a:p>
          <a:p>
            <a:endParaRPr lang="en-US" dirty="0" smtClean="0"/>
          </a:p>
          <a:p>
            <a:r>
              <a:rPr lang="en-US" dirty="0" smtClean="0"/>
              <a:t>The breath first search algorithm will also convince us that the protein interaction network is not connected,  but consists of 185 components, shown as isolated clusters in Fig. \</a:t>
            </a:r>
            <a:r>
              <a:rPr lang="en-US" dirty="0" err="1" smtClean="0"/>
              <a:t>ref{F-G-PPI-Overall}a</a:t>
            </a:r>
            <a:r>
              <a:rPr lang="en-US" dirty="0" smtClean="0"/>
              <a:t>. The largest, called the giant component, contains 1,647 of the 2,018 nodes; all other components are tiny compared to it. As we will see in the coming chapters, such fragmentation is common in model networks.</a:t>
            </a:r>
          </a:p>
          <a:p>
            <a:endParaRPr lang="en-US" dirty="0" smtClean="0"/>
          </a:p>
          <a:p>
            <a:r>
              <a:rPr lang="en-US" dirty="0" smtClean="0"/>
              <a:t>The average clustering coefficient of the network is $\</a:t>
            </a:r>
            <a:r>
              <a:rPr lang="en-US" dirty="0" err="1" smtClean="0"/>
              <a:t>langle</a:t>
            </a:r>
            <a:r>
              <a:rPr lang="en-US" dirty="0" smtClean="0"/>
              <a:t> C \</a:t>
            </a:r>
            <a:r>
              <a:rPr lang="en-US" dirty="0" err="1" smtClean="0"/>
              <a:t>rangle</a:t>
            </a:r>
            <a:r>
              <a:rPr lang="en-US" dirty="0" smtClean="0"/>
              <a:t>=0.12$, which, as we will come to appreciate, is rather large, indicating a significant degree of local clustering in the network. A further caveat is provided by the dependence of the clustering coefficient on the node's degree, or the $</a:t>
            </a:r>
            <a:r>
              <a:rPr lang="en-US" dirty="0" err="1" smtClean="0"/>
              <a:t>C(k</a:t>
            </a:r>
            <a:r>
              <a:rPr lang="en-US" dirty="0" smtClean="0"/>
              <a:t>)$ function (Fig. \</a:t>
            </a:r>
            <a:r>
              <a:rPr lang="en-US" dirty="0" err="1" smtClean="0"/>
              <a:t>ref{F-G-PPI-Overall}d</a:t>
            </a:r>
            <a:r>
              <a:rPr lang="en-US" dirty="0" smtClean="0"/>
              <a:t>),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p>
          <a:p>
            <a:endParaRPr lang="en-US" dirty="0" smtClean="0"/>
          </a:p>
          <a:p>
            <a:r>
              <a:rPr lang="en-US" dirty="0" smtClean="0"/>
              <a:t>Finally, a visual inspection reveals an interesting pattern: hubs have a tendency to connect to small nodes, giving the network a hub and spoke character. This is a consequence of \</a:t>
            </a:r>
            <a:r>
              <a:rPr lang="en-US" dirty="0" err="1" smtClean="0"/>
              <a:t>textit{degree</a:t>
            </a:r>
            <a:r>
              <a:rPr lang="en-US" dirty="0" smtClean="0"/>
              <a:t> correlations}, reflecting the {\it </a:t>
            </a:r>
            <a:r>
              <a:rPr lang="en-US" dirty="0" err="1" smtClean="0"/>
              <a:t>dissasortative</a:t>
            </a:r>
            <a:r>
              <a:rPr lang="en-US" dirty="0" smtClean="0"/>
              <a:t> } nature of the protein interaction network. Degree correlations influence a number of network characteristics, from the spread of ideas and viruses in social networks to the number of driver nodes needed to control a network. </a:t>
            </a:r>
          </a:p>
          <a:p>
            <a:endParaRPr lang="en-US" dirty="0" smtClean="0"/>
          </a:p>
          <a:p>
            <a:r>
              <a:rPr lang="en-US" dirty="0" smtClean="0"/>
              <a:t>Taken together, Fig. \</a:t>
            </a:r>
            <a:r>
              <a:rPr lang="en-US" dirty="0" err="1" smtClean="0"/>
              <a:t>ref{F</a:t>
            </a:r>
            <a:r>
              <a:rPr lang="en-US" dirty="0" smtClean="0"/>
              <a:t>-G-PPI-Overall}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75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latin typeface="+mn-lt"/>
                <a:ea typeface="+mn-ea"/>
                <a:cs typeface="+mn-cs"/>
              </a:rPr>
              <a:t>Few research fields can trace their roots to a single moment and place in history. Graph theory, the mathematical scaffold behind network science, can. Its roots go back to 1736 to Konigsberg, a thriving merchant city in Eastern Prussia. Its busy fleet of ships and the trade they brought allowed city officials to build </a:t>
            </a:r>
            <a:r>
              <a:rPr lang="en-US" sz="1200" b="1" kern="1200" dirty="0" smtClean="0">
                <a:solidFill>
                  <a:schemeClr val="tx1"/>
                </a:solidFill>
                <a:latin typeface="+mn-lt"/>
                <a:ea typeface="+mn-ea"/>
                <a:cs typeface="+mn-cs"/>
              </a:rPr>
              <a:t>seven bridges </a:t>
            </a:r>
            <a:r>
              <a:rPr lang="en-US" sz="1200" kern="1200" dirty="0" smtClean="0">
                <a:solidFill>
                  <a:schemeClr val="tx1"/>
                </a:solidFill>
                <a:latin typeface="+mn-lt"/>
                <a:ea typeface="+mn-ea"/>
                <a:cs typeface="+mn-cs"/>
              </a:rPr>
              <a:t>across the river </a:t>
            </a:r>
            <a:r>
              <a:rPr lang="en-US" sz="1200" b="1" kern="1200" dirty="0" err="1" smtClean="0">
                <a:solidFill>
                  <a:schemeClr val="tx1"/>
                </a:solidFill>
                <a:latin typeface="+mn-lt"/>
                <a:ea typeface="+mn-ea"/>
                <a:cs typeface="+mn-cs"/>
              </a:rPr>
              <a:t>Pregel</a:t>
            </a:r>
            <a:r>
              <a:rPr lang="en-US" sz="1200" kern="1200" dirty="0" smtClean="0">
                <a:solidFill>
                  <a:schemeClr val="tx1"/>
                </a:solidFill>
                <a:latin typeface="+mn-lt"/>
                <a:ea typeface="+mn-ea"/>
                <a:cs typeface="+mn-cs"/>
              </a:rPr>
              <a:t> that surrounded the town. </a:t>
            </a:r>
            <a:r>
              <a:rPr lang="en-US" sz="1200" b="1" kern="1200" dirty="0" smtClean="0">
                <a:solidFill>
                  <a:schemeClr val="tx1"/>
                </a:solidFill>
                <a:latin typeface="+mn-lt"/>
                <a:ea typeface="+mn-ea"/>
                <a:cs typeface="+mn-cs"/>
              </a:rPr>
              <a:t>Five of these connected the elegant island </a:t>
            </a:r>
            <a:r>
              <a:rPr lang="en-US" sz="1200" b="1" kern="1200" dirty="0" err="1" smtClean="0">
                <a:solidFill>
                  <a:schemeClr val="tx1"/>
                </a:solidFill>
                <a:latin typeface="+mn-lt"/>
                <a:ea typeface="+mn-ea"/>
                <a:cs typeface="+mn-cs"/>
              </a:rPr>
              <a:t>Kneiphof</a:t>
            </a:r>
            <a:r>
              <a:rPr lang="en-US" sz="1200" kern="1200" dirty="0" smtClean="0">
                <a:solidFill>
                  <a:schemeClr val="tx1"/>
                </a:solidFill>
                <a:latin typeface="+mn-lt"/>
                <a:ea typeface="+mn-ea"/>
                <a:cs typeface="+mn-cs"/>
              </a:rPr>
              <a:t>, caught between the two branches of the </a:t>
            </a:r>
            <a:r>
              <a:rPr lang="en-US" sz="1200" kern="1200" dirty="0" err="1" smtClean="0">
                <a:solidFill>
                  <a:schemeClr val="tx1"/>
                </a:solidFill>
                <a:latin typeface="+mn-lt"/>
                <a:ea typeface="+mn-ea"/>
                <a:cs typeface="+mn-cs"/>
              </a:rPr>
              <a:t>Pregel</a:t>
            </a:r>
            <a:r>
              <a:rPr lang="en-US" sz="1200" kern="1200" dirty="0" smtClean="0">
                <a:solidFill>
                  <a:schemeClr val="tx1"/>
                </a:solidFill>
                <a:latin typeface="+mn-lt"/>
                <a:ea typeface="+mn-ea"/>
                <a:cs typeface="+mn-cs"/>
              </a:rPr>
              <a:t>, to the mainland;</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two crossed the two branches of the river</a:t>
            </a:r>
            <a:r>
              <a:rPr lang="en-US" sz="1200" kern="1200" dirty="0" smtClean="0">
                <a:solidFill>
                  <a:schemeClr val="tx1"/>
                </a:solidFill>
                <a:latin typeface="+mn-lt"/>
                <a:ea typeface="+mn-ea"/>
                <a:cs typeface="+mn-cs"/>
              </a:rPr>
              <a:t>. This peculiar arrangement gave birth to a contemporary puzzle: Can one walk across all seven bridges and never cross the same one twice? Despite many attempts, no one could find such path. The problem remained unsolved until 1736, when Leonard Euler, a Swiss born mathematician, offered a rigorous mathematical proof that such path does not exist.</a:t>
            </a:r>
          </a:p>
        </p:txBody>
      </p:sp>
      <p:sp>
        <p:nvSpPr>
          <p:cNvPr id="4" name="Slide Number Placeholder 3"/>
          <p:cNvSpPr>
            <a:spLocks noGrp="1"/>
          </p:cNvSpPr>
          <p:nvPr>
            <p:ph type="sldNum" sz="quarter" idx="10"/>
          </p:nvPr>
        </p:nvSpPr>
        <p:spPr/>
        <p:txBody>
          <a:bodyPr/>
          <a:lstStyle/>
          <a:p>
            <a:fld id="{0D2A8CFD-7D0E-984D-8B4C-26FF9E5765E5}"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The average clustering coefficient of the network is $\</a:t>
            </a:r>
            <a:r>
              <a:rPr lang="en-US" dirty="0" err="1" smtClean="0"/>
              <a:t>langle</a:t>
            </a:r>
            <a:r>
              <a:rPr lang="en-US" dirty="0" smtClean="0"/>
              <a:t> C \</a:t>
            </a:r>
            <a:r>
              <a:rPr lang="en-US" dirty="0" err="1" smtClean="0"/>
              <a:t>rangle</a:t>
            </a:r>
            <a:r>
              <a:rPr lang="en-US" dirty="0" smtClean="0"/>
              <a:t>=0.12$, which, as we will come to appreciate, is rather large, indicating a significant degree of local clustering in the network. A further caveat is provided by the dependence of the clustering coefficient on the node's degree, or the $</a:t>
            </a:r>
            <a:r>
              <a:rPr lang="en-US" dirty="0" err="1" smtClean="0"/>
              <a:t>C(k</a:t>
            </a:r>
            <a:r>
              <a:rPr lang="en-US" dirty="0" smtClean="0"/>
              <a:t>)$ function (Fig. \</a:t>
            </a:r>
            <a:r>
              <a:rPr lang="en-US" dirty="0" err="1" smtClean="0"/>
              <a:t>ref{F-G-PPI-Overall}d</a:t>
            </a:r>
            <a:r>
              <a:rPr lang="en-US" dirty="0" smtClean="0"/>
              <a:t>), which indicates that the clustering coefficient of the small nodes is significantly higher than the clustering coefficient of the hubs. This suggests that the small degree nodes tend to be part of dense local neighborhoods, while the neighborhood of the hubs is much more sparse. This is a consequence of {\it  network hierarchy}, another widely shared network property.</a:t>
            </a:r>
          </a:p>
          <a:p>
            <a:endParaRPr lang="en-US" dirty="0" smtClean="0"/>
          </a:p>
          <a:p>
            <a:r>
              <a:rPr lang="en-US" dirty="0" smtClean="0"/>
              <a:t>Taken together, Fig. \</a:t>
            </a:r>
            <a:r>
              <a:rPr lang="en-US" dirty="0" err="1" smtClean="0"/>
              <a:t>ref{F</a:t>
            </a:r>
            <a:r>
              <a:rPr lang="en-US" dirty="0" smtClean="0"/>
              <a:t>-G-PPI-Overall} illustrates that the quantities we introduced in this chapter can help us diagnose several key properties of real networks. The purpose of the coming chapters is to study systematically these network characteristics, understanding what they tell us about the behavior of complex systems.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76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Nowhere is the impact of network thinking more evident than in the scientific community. The most prominent scientific journals, from </a:t>
            </a:r>
            <a:r>
              <a:rPr lang="en-US" sz="1200" i="1" kern="1200" dirty="0" smtClean="0">
                <a:solidFill>
                  <a:schemeClr val="tx1"/>
                </a:solidFill>
                <a:latin typeface="+mn-lt"/>
                <a:ea typeface="+mn-ea"/>
                <a:cs typeface="+mn-cs"/>
              </a:rPr>
              <a:t>Nature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Science </a:t>
            </a:r>
            <a:r>
              <a:rPr lang="en-US" sz="1200" kern="1200" dirty="0" smtClean="0">
                <a:solidFill>
                  <a:schemeClr val="tx1"/>
                </a:solidFill>
                <a:latin typeface="+mn-lt"/>
                <a:ea typeface="+mn-ea"/>
                <a:cs typeface="+mn-cs"/>
              </a:rPr>
              <a:t>to </a:t>
            </a:r>
            <a:r>
              <a:rPr lang="en-US" sz="1200" i="1" kern="1200" dirty="0" smtClean="0">
                <a:solidFill>
                  <a:schemeClr val="tx1"/>
                </a:solidFill>
                <a:latin typeface="+mn-lt"/>
                <a:ea typeface="+mn-ea"/>
                <a:cs typeface="+mn-cs"/>
              </a:rPr>
              <a:t>Cell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PNAS</a:t>
            </a:r>
            <a:r>
              <a:rPr lang="en-US" sz="1200" kern="1200" dirty="0" smtClean="0">
                <a:solidFill>
                  <a:schemeClr val="tx1"/>
                </a:solidFill>
                <a:latin typeface="+mn-lt"/>
                <a:ea typeface="+mn-ea"/>
                <a:cs typeface="+mn-cs"/>
              </a:rPr>
              <a:t>, have devoted special issues, reviews, or editorials address- </a:t>
            </a:r>
            <a:r>
              <a:rPr lang="en-US" sz="1200" kern="1200" dirty="0" err="1" smtClean="0">
                <a:solidFill>
                  <a:schemeClr val="tx1"/>
                </a:solidFill>
                <a:latin typeface="+mn-lt"/>
                <a:ea typeface="+mn-ea"/>
                <a:cs typeface="+mn-cs"/>
              </a:rPr>
              <a:t>ing</a:t>
            </a:r>
            <a:r>
              <a:rPr lang="en-US" sz="1200" kern="1200" dirty="0" smtClean="0">
                <a:solidFill>
                  <a:schemeClr val="tx1"/>
                </a:solidFill>
                <a:latin typeface="+mn-lt"/>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sz="1200" kern="1200" dirty="0" err="1" smtClean="0">
                <a:solidFill>
                  <a:schemeClr val="tx1"/>
                </a:solidFill>
                <a:latin typeface="+mn-lt"/>
                <a:ea typeface="+mn-ea"/>
                <a:cs typeface="+mn-cs"/>
              </a:rPr>
              <a:t>sci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ence</a:t>
            </a:r>
            <a:r>
              <a:rPr lang="en-US" sz="1200" kern="1200" dirty="0" smtClean="0">
                <a:solidFill>
                  <a:schemeClr val="tx1"/>
                </a:solidFill>
                <a:latin typeface="+mn-lt"/>
                <a:ea typeface="+mn-ea"/>
                <a:cs typeface="+mn-cs"/>
              </a:rPr>
              <a:t>. A successful network science meeting series, called </a:t>
            </a:r>
            <a:r>
              <a:rPr lang="en-US" sz="1200" i="1" kern="1200" dirty="0" err="1" smtClean="0">
                <a:solidFill>
                  <a:schemeClr val="tx1"/>
                </a:solidFill>
                <a:latin typeface="+mn-lt"/>
                <a:ea typeface="+mn-ea"/>
                <a:cs typeface="+mn-cs"/>
              </a:rPr>
              <a:t>NetSci</a:t>
            </a:r>
            <a:r>
              <a:rPr lang="en-US" sz="1200" kern="1200" dirty="0" smtClean="0">
                <a:solidFill>
                  <a:schemeClr val="tx1"/>
                </a:solidFill>
                <a:latin typeface="+mn-lt"/>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77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smtClean="0">
                <a:solidFill>
                  <a:srgbClr val="FF0000"/>
                </a:solidFill>
              </a:rPr>
              <a:t>Show briefly how the website works</a:t>
            </a:r>
            <a:endParaRPr lang="en-US" sz="3200" dirty="0">
              <a:solidFill>
                <a:srgbClr val="FF0000"/>
              </a:solidFill>
            </a:endParaRPr>
          </a:p>
        </p:txBody>
      </p:sp>
      <p:sp>
        <p:nvSpPr>
          <p:cNvPr id="4" name="Slide Number Placeholder 3"/>
          <p:cNvSpPr>
            <a:spLocks noGrp="1"/>
          </p:cNvSpPr>
          <p:nvPr>
            <p:ph type="sldNum" sz="quarter" idx="10"/>
          </p:nvPr>
        </p:nvSpPr>
        <p:spPr/>
        <p:txBody>
          <a:bodyPr/>
          <a:lstStyle/>
          <a:p>
            <a:fld id="{11DD1123-3FA7-DD40-8A86-0FD69796216A}" type="slidenum">
              <a:rPr lang="en-US" smtClean="0">
                <a:solidFill>
                  <a:prstClr val="black"/>
                </a:solidFill>
                <a:latin typeface="Calibri"/>
              </a:rPr>
              <a:pPr/>
              <a:t>81</a:t>
            </a:fld>
            <a:endParaRPr lang="en-US">
              <a:solidFill>
                <a:prstClr val="black"/>
              </a:solidFill>
              <a:latin typeface="Calibri"/>
            </a:endParaRPr>
          </a:p>
        </p:txBody>
      </p:sp>
    </p:spTree>
    <p:extLst>
      <p:ext uri="{BB962C8B-B14F-4D97-AF65-F5344CB8AC3E}">
        <p14:creationId xmlns:p14="http://schemas.microsoft.com/office/powerpoint/2010/main" val="1464837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A483D864-894D-EB4C-944A-B8641BE2D5FE}" type="slidenum">
              <a:rPr lang="en-US">
                <a:solidFill>
                  <a:prstClr val="black"/>
                </a:solidFill>
                <a:latin typeface="Calibri"/>
              </a:rPr>
              <a:pPr/>
              <a:t>84</a:t>
            </a:fld>
            <a:endParaRPr lang="en-US">
              <a:solidFill>
                <a:prstClr val="black"/>
              </a:solidFill>
              <a:latin typeface="Calibri"/>
            </a:endParaRPr>
          </a:p>
        </p:txBody>
      </p:sp>
      <p:sp>
        <p:nvSpPr>
          <p:cNvPr id="8193" name="Text Box 1"/>
          <p:cNvSpPr txBox="1">
            <a:spLocks noGrp="1" noRot="1" noChangeAspect="1" noChangeArrowheads="1"/>
          </p:cNvSpPr>
          <p:nvPr>
            <p:ph type="sldImg"/>
          </p:nvPr>
        </p:nvSpPr>
        <p:spPr bwMode="auto">
          <a:xfrm>
            <a:off x="687388" y="695325"/>
            <a:ext cx="5481637" cy="3427413"/>
          </a:xfrm>
          <a:prstGeom prst="rect">
            <a:avLst/>
          </a:prstGeom>
          <a:solidFill>
            <a:srgbClr val="FFFFFF"/>
          </a:solidFill>
          <a:ln>
            <a:solidFill>
              <a:srgbClr val="000000"/>
            </a:solidFill>
            <a:miter lim="800000"/>
            <a:headEnd/>
            <a:tailEnd/>
          </a:ln>
        </p:spPr>
      </p:sp>
      <p:sp>
        <p:nvSpPr>
          <p:cNvPr id="8194" name="Text Box 2"/>
          <p:cNvSpPr txBox="1">
            <a:spLocks noGrp="1" noChangeArrowheads="1"/>
          </p:cNvSpPr>
          <p:nvPr>
            <p:ph type="body" idx="1"/>
          </p:nvPr>
        </p:nvSpPr>
        <p:spPr bwMode="auto">
          <a:xfrm>
            <a:off x="685512" y="4343231"/>
            <a:ext cx="5482656" cy="4111066"/>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solidFill>
                  <a:prstClr val="black"/>
                </a:solidFill>
                <a:latin typeface="Calibri"/>
              </a:rPr>
              <a:pPr/>
              <a:t>86</a:t>
            </a:fld>
            <a:endParaRPr lang="en-US">
              <a:solidFill>
                <a:prstClr val="black"/>
              </a:solidFill>
              <a:latin typeface="Calibri"/>
            </a:endParaRPr>
          </a:p>
        </p:txBody>
      </p:sp>
    </p:spTree>
    <p:extLst>
      <p:ext uri="{BB962C8B-B14F-4D97-AF65-F5344CB8AC3E}">
        <p14:creationId xmlns:p14="http://schemas.microsoft.com/office/powerpoint/2010/main" val="2867290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solidFill>
                  <a:prstClr val="black"/>
                </a:solidFill>
                <a:latin typeface="Calibri"/>
              </a:rPr>
              <a:pPr/>
              <a:t>90</a:t>
            </a:fld>
            <a:endParaRPr lang="en-US">
              <a:solidFill>
                <a:prstClr val="black"/>
              </a:solidFill>
              <a:latin typeface="Calibri"/>
            </a:endParaRPr>
          </a:p>
        </p:txBody>
      </p:sp>
    </p:spTree>
    <p:extLst>
      <p:ext uri="{BB962C8B-B14F-4D97-AF65-F5344CB8AC3E}">
        <p14:creationId xmlns:p14="http://schemas.microsoft.com/office/powerpoint/2010/main" val="4037678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DD1123-3FA7-DD40-8A86-0FD69796216A}" type="slidenum">
              <a:rPr lang="en-US" smtClean="0">
                <a:solidFill>
                  <a:prstClr val="black"/>
                </a:solidFill>
                <a:latin typeface="Calibri"/>
              </a:rPr>
              <a:pPr/>
              <a:t>91</a:t>
            </a:fld>
            <a:endParaRPr lang="en-US">
              <a:solidFill>
                <a:prstClr val="black"/>
              </a:solidFill>
              <a:latin typeface="Calibri"/>
            </a:endParaRPr>
          </a:p>
        </p:txBody>
      </p:sp>
    </p:spTree>
    <p:extLst>
      <p:ext uri="{BB962C8B-B14F-4D97-AF65-F5344CB8AC3E}">
        <p14:creationId xmlns:p14="http://schemas.microsoft.com/office/powerpoint/2010/main" val="330255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977AFF97-5954-3E48-815A-3B360AC7836B}" type="slidenum">
              <a:rPr lang="en-US">
                <a:solidFill>
                  <a:prstClr val="black"/>
                </a:solidFill>
                <a:latin typeface="Calibri"/>
              </a:rPr>
              <a:pPr/>
              <a:t>92</a:t>
            </a:fld>
            <a:endParaRPr lang="en-US">
              <a:solidFill>
                <a:prstClr val="black"/>
              </a:solidFill>
              <a:latin typeface="Calibri"/>
            </a:endParaRPr>
          </a:p>
        </p:txBody>
      </p:sp>
      <p:sp>
        <p:nvSpPr>
          <p:cNvPr id="6145" name="Text Box 1"/>
          <p:cNvSpPr txBox="1">
            <a:spLocks noGrp="1" noRot="1" noChangeAspect="1" noChangeArrowheads="1"/>
          </p:cNvSpPr>
          <p:nvPr>
            <p:ph type="sldImg"/>
          </p:nvPr>
        </p:nvSpPr>
        <p:spPr bwMode="auto">
          <a:xfrm>
            <a:off x="687388" y="695325"/>
            <a:ext cx="5481637" cy="3427413"/>
          </a:xfrm>
          <a:prstGeom prst="rect">
            <a:avLst/>
          </a:prstGeom>
          <a:solidFill>
            <a:srgbClr val="FFFFFF"/>
          </a:solidFill>
          <a:ln>
            <a:solidFill>
              <a:srgbClr val="000000"/>
            </a:solidFill>
            <a:miter lim="800000"/>
            <a:headEnd/>
            <a:tailEnd/>
          </a:ln>
        </p:spPr>
      </p:sp>
      <p:sp>
        <p:nvSpPr>
          <p:cNvPr id="6146" name="Text Box 2"/>
          <p:cNvSpPr txBox="1">
            <a:spLocks noGrp="1" noChangeArrowheads="1"/>
          </p:cNvSpPr>
          <p:nvPr>
            <p:ph type="body" idx="1"/>
          </p:nvPr>
        </p:nvSpPr>
        <p:spPr bwMode="auto">
          <a:xfrm>
            <a:off x="685512" y="4343231"/>
            <a:ext cx="5482656" cy="4111066"/>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3B1109E2-2B2B-9441-84A4-FC6F55C4F089}" type="slidenum">
              <a:rPr lang="en-US">
                <a:solidFill>
                  <a:prstClr val="black"/>
                </a:solidFill>
                <a:latin typeface="Calibri"/>
              </a:rPr>
              <a:pPr/>
              <a:t>93</a:t>
            </a:fld>
            <a:endParaRPr lang="en-US">
              <a:solidFill>
                <a:prstClr val="black"/>
              </a:solidFill>
              <a:latin typeface="Calibri"/>
            </a:endParaRPr>
          </a:p>
        </p:txBody>
      </p:sp>
      <p:sp>
        <p:nvSpPr>
          <p:cNvPr id="7169" name="Text Box 1"/>
          <p:cNvSpPr txBox="1">
            <a:spLocks noGrp="1" noRot="1" noChangeAspect="1" noChangeArrowheads="1"/>
          </p:cNvSpPr>
          <p:nvPr>
            <p:ph type="sldImg"/>
          </p:nvPr>
        </p:nvSpPr>
        <p:spPr bwMode="auto">
          <a:xfrm>
            <a:off x="687388" y="695325"/>
            <a:ext cx="5481637" cy="3427413"/>
          </a:xfrm>
          <a:prstGeom prst="rect">
            <a:avLst/>
          </a:prstGeom>
          <a:solidFill>
            <a:srgbClr val="FFFFFF"/>
          </a:solidFill>
          <a:ln>
            <a:solidFill>
              <a:srgbClr val="000000"/>
            </a:solidFill>
            <a:miter lim="800000"/>
            <a:headEnd/>
            <a:tailEnd/>
          </a:ln>
        </p:spPr>
      </p:sp>
      <p:sp>
        <p:nvSpPr>
          <p:cNvPr id="7170" name="Text Box 2"/>
          <p:cNvSpPr txBox="1">
            <a:spLocks noGrp="1" noChangeArrowheads="1"/>
          </p:cNvSpPr>
          <p:nvPr>
            <p:ph type="body" idx="1"/>
          </p:nvPr>
        </p:nvSpPr>
        <p:spPr bwMode="auto">
          <a:xfrm>
            <a:off x="685512" y="4343231"/>
            <a:ext cx="5482656" cy="4111066"/>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solidFill>
                  <a:prstClr val="black"/>
                </a:solidFill>
                <a:latin typeface="Calibri"/>
              </a:rPr>
              <a:pPr>
                <a:defRPr/>
              </a:pPr>
              <a:t>94</a:t>
            </a:fld>
            <a:endParaRPr lang="en-US">
              <a:solidFill>
                <a:prstClr val="black"/>
              </a:solidFill>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77500" lnSpcReduction="20000"/>
          </a:bodyPr>
          <a:lstStyle/>
          <a:p>
            <a:r>
              <a:rPr lang="en-US" sz="1200" kern="1200" dirty="0" smtClean="0">
                <a:solidFill>
                  <a:schemeClr val="tx1"/>
                </a:solidFill>
                <a:latin typeface="+mn-lt"/>
                <a:ea typeface="+mn-ea"/>
                <a:cs typeface="+mn-cs"/>
              </a:rPr>
              <a:t>Euler's insight was to represent each of the four land areas separated by the river as nodes, distinguishing them with letters A, B, C, and D. Next he connected with lines each  piece of land that had a bridge between them. He thus built a {graph}, whose {nodes} were the pieces of land and {links} were the bridges. Then Euler made a simple observation: if there is a path crossing all bridges, but never the same bridge twice, then nodes with odd number of links must be either the starting or the end point of this path. Indeed, with an odd number of links you can arrive to a node and have no unused link for you to leave it. Yet, a continuous path that goes through all bridges can have only one starting and one end point. Thus such a path cannot exist on a graph that has more than two nodes with an odd number of links. As the K\"{</a:t>
            </a:r>
            <a:r>
              <a:rPr lang="en-US" sz="1200" kern="1200" dirty="0" err="1" smtClean="0">
                <a:solidFill>
                  <a:schemeClr val="tx1"/>
                </a:solidFill>
                <a:latin typeface="+mn-lt"/>
                <a:ea typeface="+mn-ea"/>
                <a:cs typeface="+mn-cs"/>
              </a:rPr>
              <a:t>o}nigsberg</a:t>
            </a:r>
            <a:r>
              <a:rPr lang="en-US" sz="1200" kern="1200" dirty="0" smtClean="0">
                <a:solidFill>
                  <a:schemeClr val="tx1"/>
                </a:solidFill>
                <a:latin typeface="+mn-lt"/>
                <a:ea typeface="+mn-ea"/>
                <a:cs typeface="+mn-cs"/>
              </a:rPr>
              <a:t> graph had three such nodes, B, C, D, each with three links, no path could satisfy the problem.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Today we remember Euler's proof because it was the first time someone solved a mathematical problem by turning it into a graph. In hindsight the proof has two important messages: </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1. Some problems become simpler and more treatable if they are represented as a graph.</a:t>
            </a:r>
          </a:p>
          <a:p>
            <a:endParaRPr lang="en-US" sz="120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2. T</a:t>
            </a:r>
            <a:r>
              <a:rPr lang="en-US" sz="1200" b="1" kern="1200" dirty="0" smtClean="0">
                <a:solidFill>
                  <a:schemeClr val="tx1"/>
                </a:solidFill>
                <a:latin typeface="+mn-lt"/>
                <a:ea typeface="+mn-ea"/>
                <a:cs typeface="+mn-cs"/>
              </a:rPr>
              <a:t>he existence of the path does not depend on our ingenuity to find it. Rather, it is a property of the graph</a:t>
            </a:r>
            <a:r>
              <a:rPr lang="en-US" sz="1200" kern="1200" dirty="0" smtClean="0">
                <a:solidFill>
                  <a:schemeClr val="tx1"/>
                </a:solidFill>
                <a:latin typeface="+mn-lt"/>
                <a:ea typeface="+mn-ea"/>
                <a:cs typeface="+mn-cs"/>
              </a:rPr>
              <a:t>. Indeed, given the layout of the K\"{</a:t>
            </a:r>
            <a:r>
              <a:rPr lang="en-US" sz="1200" kern="1200" dirty="0" err="1" smtClean="0">
                <a:solidFill>
                  <a:schemeClr val="tx1"/>
                </a:solidFill>
                <a:latin typeface="+mn-lt"/>
                <a:ea typeface="+mn-ea"/>
                <a:cs typeface="+mn-cs"/>
              </a:rPr>
              <a:t>o}nigsberg</a:t>
            </a:r>
            <a:r>
              <a:rPr lang="en-US" sz="1200" kern="1200" dirty="0" smtClean="0">
                <a:solidFill>
                  <a:schemeClr val="tx1"/>
                </a:solidFill>
                <a:latin typeface="+mn-lt"/>
                <a:ea typeface="+mn-ea"/>
                <a:cs typeface="+mn-cs"/>
              </a:rPr>
              <a:t> bridges, no matter how smart we are, we will never find the desired path. </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in 1875 built a new bridge between B and C, increasing the number of links of these two nodes to four </a:t>
            </a:r>
            <a:endParaRPr lang="en-US" b="1"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other words, networks have properties, hidden in their structure, that affect the function of the system they describe, limiting or enhancing our ability to do things with or on them. To fully understand how networks affect the properties of a system, we need to become familiar with some basic concepts in graph theory, encountering the language and mathematical formalism that will be of direct use throughout this book.</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2A8CFD-7D0E-984D-8B4C-26FF9E5765E5}"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 key property of each node is its </a:t>
            </a:r>
            <a:r>
              <a:rPr lang="en-US" sz="1200" i="1" kern="1200" dirty="0" smtClean="0">
                <a:solidFill>
                  <a:schemeClr val="tx1"/>
                </a:solidFill>
                <a:latin typeface="+mn-lt"/>
                <a:ea typeface="+mn-ea"/>
                <a:cs typeface="+mn-cs"/>
              </a:rPr>
              <a:t>degree</a:t>
            </a:r>
            <a:r>
              <a:rPr lang="en-US" sz="1200" kern="1200" dirty="0" smtClean="0">
                <a:solidFill>
                  <a:schemeClr val="tx1"/>
                </a:solidFill>
                <a:latin typeface="+mn-lt"/>
                <a:ea typeface="+mn-ea"/>
                <a:cs typeface="+mn-cs"/>
              </a:rPr>
              <a:t>, representing the number of links it has to other nodes. The degree can represent the number of mobile phone contacts an individual has in the call graph (i.e. the number of different </a:t>
            </a:r>
            <a:r>
              <a:rPr lang="en-US" sz="1200" kern="1200" dirty="0" err="1" smtClean="0">
                <a:solidFill>
                  <a:schemeClr val="tx1"/>
                </a:solidFill>
                <a:latin typeface="+mn-lt"/>
                <a:ea typeface="+mn-ea"/>
                <a:cs typeface="+mn-cs"/>
              </a:rPr>
              <a:t>indivi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uals</a:t>
            </a:r>
            <a:r>
              <a:rPr lang="en-US" sz="1200" kern="1200" dirty="0" smtClean="0">
                <a:solidFill>
                  <a:schemeClr val="tx1"/>
                </a:solidFill>
                <a:latin typeface="+mn-lt"/>
                <a:ea typeface="+mn-ea"/>
                <a:cs typeface="+mn-cs"/>
              </a:rPr>
              <a:t> the person has talked to), or the number of citations a research paper gets in the citation network. </a:t>
            </a:r>
            <a:endParaRPr lang="en-US" dirty="0" smtClean="0"/>
          </a:p>
          <a:p>
            <a:r>
              <a:rPr lang="en-US" sz="1200" kern="1200" dirty="0" smtClean="0">
                <a:solidFill>
                  <a:schemeClr val="tx1"/>
                </a:solidFill>
                <a:latin typeface="+mn-lt"/>
                <a:ea typeface="+mn-ea"/>
                <a:cs typeface="+mn-cs"/>
              </a:rPr>
              <a:t>We denote with </a:t>
            </a:r>
            <a:r>
              <a:rPr lang="en-US" sz="1200" i="1" kern="1200" dirty="0" err="1" smtClean="0">
                <a:solidFill>
                  <a:schemeClr val="tx1"/>
                </a:solidFill>
                <a:latin typeface="+mn-lt"/>
                <a:ea typeface="+mn-ea"/>
                <a:cs typeface="+mn-cs"/>
              </a:rPr>
              <a:t>ki</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degree of the </a:t>
            </a:r>
            <a:r>
              <a:rPr lang="en-US" sz="1200" i="1" kern="1200" dirty="0" err="1" smtClean="0">
                <a:solidFill>
                  <a:schemeClr val="tx1"/>
                </a:solidFill>
                <a:latin typeface="+mn-lt"/>
                <a:ea typeface="+mn-ea"/>
                <a:cs typeface="+mn-cs"/>
              </a:rPr>
              <a:t>ith</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node in the network. </a:t>
            </a:r>
            <a:br>
              <a:rPr lang="en-US" sz="1200" kern="1200" dirty="0" smtClean="0">
                <a:solidFill>
                  <a:schemeClr val="tx1"/>
                </a:solidFill>
                <a:latin typeface="+mn-lt"/>
                <a:ea typeface="+mn-ea"/>
                <a:cs typeface="+mn-cs"/>
              </a:rPr>
            </a:br>
            <a:endParaRPr lang="en-US" dirty="0" smtClean="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13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 key property of each node is its </a:t>
            </a:r>
            <a:r>
              <a:rPr lang="en-US" sz="1200" i="1" kern="1200" dirty="0" smtClean="0">
                <a:solidFill>
                  <a:schemeClr val="tx1"/>
                </a:solidFill>
                <a:latin typeface="+mn-lt"/>
                <a:ea typeface="+mn-ea"/>
                <a:cs typeface="+mn-cs"/>
              </a:rPr>
              <a:t>degree</a:t>
            </a:r>
            <a:r>
              <a:rPr lang="en-US" sz="1200" kern="1200" dirty="0" smtClean="0">
                <a:solidFill>
                  <a:schemeClr val="tx1"/>
                </a:solidFill>
                <a:latin typeface="+mn-lt"/>
                <a:ea typeface="+mn-ea"/>
                <a:cs typeface="+mn-cs"/>
              </a:rPr>
              <a:t>, representing the number of links it has to other nodes. The degree can represent the number of mobile phone contacts an individual has in the call graph (i.e. the number of different </a:t>
            </a:r>
            <a:r>
              <a:rPr lang="en-US" sz="1200" kern="1200" dirty="0" err="1" smtClean="0">
                <a:solidFill>
                  <a:schemeClr val="tx1"/>
                </a:solidFill>
                <a:latin typeface="+mn-lt"/>
                <a:ea typeface="+mn-ea"/>
                <a:cs typeface="+mn-cs"/>
              </a:rPr>
              <a:t>indivi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uals</a:t>
            </a:r>
            <a:r>
              <a:rPr lang="en-US" sz="1200" kern="1200" dirty="0" smtClean="0">
                <a:solidFill>
                  <a:schemeClr val="tx1"/>
                </a:solidFill>
                <a:latin typeface="+mn-lt"/>
                <a:ea typeface="+mn-ea"/>
                <a:cs typeface="+mn-cs"/>
              </a:rPr>
              <a:t> the person has talked to), or the number of citations a research paper gets in the citation network. </a:t>
            </a:r>
            <a:endParaRPr lang="en-US" dirty="0" smtClean="0"/>
          </a:p>
          <a:p>
            <a:r>
              <a:rPr lang="en-US" sz="1200" kern="1200" dirty="0" smtClean="0">
                <a:solidFill>
                  <a:schemeClr val="tx1"/>
                </a:solidFill>
                <a:latin typeface="+mn-lt"/>
                <a:ea typeface="+mn-ea"/>
                <a:cs typeface="+mn-cs"/>
              </a:rPr>
              <a:t>We denote with </a:t>
            </a:r>
            <a:r>
              <a:rPr lang="en-US" sz="1200" i="1" kern="1200" dirty="0" err="1" smtClean="0">
                <a:solidFill>
                  <a:schemeClr val="tx1"/>
                </a:solidFill>
                <a:latin typeface="+mn-lt"/>
                <a:ea typeface="+mn-ea"/>
                <a:cs typeface="+mn-cs"/>
              </a:rPr>
              <a:t>ki</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degree of the </a:t>
            </a:r>
            <a:r>
              <a:rPr lang="en-US" sz="1200" i="1" kern="1200" dirty="0" err="1" smtClean="0">
                <a:solidFill>
                  <a:schemeClr val="tx1"/>
                </a:solidFill>
                <a:latin typeface="+mn-lt"/>
                <a:ea typeface="+mn-ea"/>
                <a:cs typeface="+mn-cs"/>
              </a:rPr>
              <a:t>ith</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node in the network. </a:t>
            </a:r>
            <a:br>
              <a:rPr lang="en-US" sz="1200" kern="1200" dirty="0" smtClean="0">
                <a:solidFill>
                  <a:schemeClr val="tx1"/>
                </a:solidFill>
                <a:latin typeface="+mn-lt"/>
                <a:ea typeface="+mn-ea"/>
                <a:cs typeface="+mn-cs"/>
              </a:rPr>
            </a:b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16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many real networks, the node degree can vary considerably.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For example, as the degree distribution (a) indicates, the degrees of the proteins in the protein interaction network shown in (</a:t>
            </a:r>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vary between </a:t>
            </a:r>
            <a:r>
              <a:rPr lang="en-US" sz="1200" i="1" kern="1200" dirty="0" err="1" smtClean="0">
                <a:solidFill>
                  <a:schemeClr val="tx1"/>
                </a:solidFill>
                <a:latin typeface="+mn-lt"/>
                <a:ea typeface="+mn-ea"/>
                <a:cs typeface="+mn-cs"/>
              </a:rPr>
              <a:t>k</a:t>
            </a:r>
            <a:r>
              <a:rPr lang="en-US" sz="1200" i="1" kern="1200" dirty="0" smtClean="0">
                <a:solidFill>
                  <a:schemeClr val="tx1"/>
                </a:solidFill>
                <a:latin typeface="+mn-lt"/>
                <a:ea typeface="+mn-ea"/>
                <a:cs typeface="+mn-cs"/>
              </a:rPr>
              <a:t>=0 </a:t>
            </a:r>
            <a:r>
              <a:rPr lang="en-US" sz="1200" kern="1200" dirty="0" smtClean="0">
                <a:solidFill>
                  <a:schemeClr val="tx1"/>
                </a:solidFill>
                <a:latin typeface="+mn-lt"/>
                <a:ea typeface="+mn-ea"/>
                <a:cs typeface="+mn-cs"/>
              </a:rPr>
              <a:t>(isolated nodes) and </a:t>
            </a:r>
            <a:r>
              <a:rPr lang="en-US" sz="1200" i="1" kern="1200" dirty="0" err="1" smtClean="0">
                <a:solidFill>
                  <a:schemeClr val="tx1"/>
                </a:solidFill>
                <a:latin typeface="+mn-lt"/>
                <a:ea typeface="+mn-ea"/>
                <a:cs typeface="+mn-cs"/>
              </a:rPr>
              <a:t>k</a:t>
            </a:r>
            <a:r>
              <a:rPr lang="en-US" sz="1200" i="1" kern="1200" dirty="0" smtClean="0">
                <a:solidFill>
                  <a:schemeClr val="tx1"/>
                </a:solidFill>
                <a:latin typeface="+mn-lt"/>
                <a:ea typeface="+mn-ea"/>
                <a:cs typeface="+mn-cs"/>
              </a:rPr>
              <a:t>=92</a:t>
            </a:r>
            <a:r>
              <a:rPr lang="en-US" sz="1200" kern="1200" dirty="0" smtClean="0">
                <a:solidFill>
                  <a:schemeClr val="tx1"/>
                </a:solidFill>
                <a:latin typeface="+mn-lt"/>
                <a:ea typeface="+mn-ea"/>
                <a:cs typeface="+mn-cs"/>
              </a:rPr>
              <a:t>, which is the degree of the largest node, called a hub. There are also wide differences in the number of nodes with different degrees: as (a) shows, almost half of the nodes have degree one (i.e. </a:t>
            </a:r>
            <a:r>
              <a:rPr lang="en-US" sz="1200" i="1" kern="1200" dirty="0" smtClean="0">
                <a:solidFill>
                  <a:schemeClr val="tx1"/>
                </a:solidFill>
                <a:latin typeface="+mn-lt"/>
                <a:ea typeface="+mn-ea"/>
                <a:cs typeface="+mn-cs"/>
              </a:rPr>
              <a:t>p1</a:t>
            </a:r>
            <a:r>
              <a:rPr lang="en-US" sz="1200" kern="1200" dirty="0" smtClean="0">
                <a:solidFill>
                  <a:schemeClr val="tx1"/>
                </a:solidFill>
                <a:latin typeface="+mn-lt"/>
                <a:ea typeface="+mn-ea"/>
                <a:cs typeface="+mn-cs"/>
              </a:rPr>
              <a:t>=0.48), while there is only one copy of the biggest node, hence </a:t>
            </a:r>
            <a:r>
              <a:rPr lang="en-US" sz="1200" i="1" kern="1200" dirty="0" smtClean="0">
                <a:solidFill>
                  <a:schemeClr val="tx1"/>
                </a:solidFill>
                <a:latin typeface="+mn-lt"/>
                <a:ea typeface="+mn-ea"/>
                <a:cs typeface="+mn-cs"/>
              </a:rPr>
              <a:t>p92 </a:t>
            </a:r>
            <a:r>
              <a:rPr lang="en-US" sz="1200" kern="1200" dirty="0" smtClean="0">
                <a:solidFill>
                  <a:schemeClr val="tx1"/>
                </a:solidFill>
                <a:latin typeface="+mn-lt"/>
                <a:ea typeface="+mn-ea"/>
                <a:cs typeface="+mn-cs"/>
              </a:rPr>
              <a:t>= 1/ </a:t>
            </a:r>
            <a:r>
              <a:rPr lang="en-US" sz="1200" i="1" kern="1200" dirty="0" smtClean="0">
                <a:solidFill>
                  <a:schemeClr val="tx1"/>
                </a:solidFill>
                <a:latin typeface="+mn-lt"/>
                <a:ea typeface="+mn-ea"/>
                <a:cs typeface="+mn-cs"/>
              </a:rPr>
              <a:t>N</a:t>
            </a:r>
            <a:r>
              <a:rPr lang="en-US" sz="1200" kern="1200" dirty="0" smtClean="0">
                <a:solidFill>
                  <a:schemeClr val="tx1"/>
                </a:solidFill>
                <a:latin typeface="+mn-lt"/>
                <a:ea typeface="+mn-ea"/>
                <a:cs typeface="+mn-cs"/>
              </a:rPr>
              <a:t>=0.0005.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The degree distribution is often shown on a so-called log- log plot, in which we either plot log </a:t>
            </a:r>
            <a:r>
              <a:rPr lang="en-US" sz="1200" i="1" kern="1200" dirty="0" err="1" smtClean="0">
                <a:solidFill>
                  <a:schemeClr val="tx1"/>
                </a:solidFill>
                <a:latin typeface="+mn-lt"/>
                <a:ea typeface="+mn-ea"/>
                <a:cs typeface="+mn-cs"/>
              </a:rPr>
              <a:t>pk</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 function of </a:t>
            </a:r>
            <a:r>
              <a:rPr lang="en-US" sz="1200" i="1" kern="1200" dirty="0" smtClean="0">
                <a:solidFill>
                  <a:schemeClr val="tx1"/>
                </a:solidFill>
                <a:latin typeface="+mn-lt"/>
                <a:ea typeface="+mn-ea"/>
                <a:cs typeface="+mn-cs"/>
              </a:rPr>
              <a:t>log </a:t>
            </a:r>
            <a:r>
              <a:rPr lang="en-US" sz="1200" i="1" kern="1200" dirty="0" err="1" smtClean="0">
                <a:solidFill>
                  <a:schemeClr val="tx1"/>
                </a:solidFill>
                <a:latin typeface="+mn-lt"/>
                <a:ea typeface="+mn-ea"/>
                <a:cs typeface="+mn-cs"/>
              </a:rPr>
              <a:t>k</a:t>
            </a:r>
            <a:r>
              <a:rPr lang="en-US" sz="1200" kern="1200" dirty="0" smtClean="0">
                <a:solidFill>
                  <a:schemeClr val="tx1"/>
                </a:solidFill>
                <a:latin typeface="+mn-lt"/>
                <a:ea typeface="+mn-ea"/>
                <a:cs typeface="+mn-cs"/>
              </a:rPr>
              <a:t>, or, as we did in (</a:t>
            </a:r>
            <a:r>
              <a:rPr lang="en-US" sz="1200" kern="1200" dirty="0" err="1" smtClean="0">
                <a:solidFill>
                  <a:schemeClr val="tx1"/>
                </a:solidFill>
                <a:latin typeface="+mn-lt"/>
                <a:ea typeface="+mn-ea"/>
                <a:cs typeface="+mn-cs"/>
              </a:rPr>
              <a:t>c</a:t>
            </a:r>
            <a:r>
              <a:rPr lang="en-US" sz="1200" kern="1200" dirty="0" smtClean="0">
                <a:solidFill>
                  <a:schemeClr val="tx1"/>
                </a:solidFill>
                <a:latin typeface="+mn-lt"/>
                <a:ea typeface="+mn-ea"/>
                <a:cs typeface="+mn-cs"/>
              </a:rPr>
              <a:t>), we use logarithmic axes. </a:t>
            </a:r>
            <a:endParaRPr lang="en-US" dirty="0" smtClean="0"/>
          </a:p>
          <a:p>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21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87D909-5849-D64F-A02E-349506873347}" type="slidenum">
              <a:rPr lang="en-US"/>
              <a:pPr/>
              <a:t>24</a:t>
            </a:fld>
            <a:endParaRPr lang="en-US"/>
          </a:p>
        </p:txBody>
      </p:sp>
      <p:sp>
        <p:nvSpPr>
          <p:cNvPr id="308226" name="Rectangle 2"/>
          <p:cNvSpPr>
            <a:spLocks noGrp="1" noRot="1" noChangeAspect="1" noChangeArrowheads="1" noTextEdit="1"/>
          </p:cNvSpPr>
          <p:nvPr>
            <p:ph type="sldImg"/>
          </p:nvPr>
        </p:nvSpPr>
        <p:spPr>
          <a:xfrm>
            <a:off x="685800" y="685800"/>
            <a:ext cx="5486400" cy="3429000"/>
          </a:xfrm>
          <a:ln/>
        </p:spPr>
      </p:sp>
      <p:sp>
        <p:nvSpPr>
          <p:cNvPr id="308227" name="Rectangle 3"/>
          <p:cNvSpPr>
            <a:spLocks noGrp="1" noChangeArrowheads="1"/>
          </p:cNvSpPr>
          <p:nvPr>
            <p:ph type="body" idx="1"/>
          </p:nvPr>
        </p:nvSpPr>
        <p:spPr>
          <a:xfrm>
            <a:off x="914400" y="4343400"/>
            <a:ext cx="5029200" cy="4114800"/>
          </a:xfrm>
        </p:spPr>
        <p:txBody>
          <a:bodyPr/>
          <a:lstStyle/>
          <a:p>
            <a:endParaRPr 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adjacency</a:t>
            </a:r>
            <a:r>
              <a:rPr lang="en-US" baseline="0" dirty="0" smtClean="0"/>
              <a:t> matrix can take far more complicated forms for a larger network….</a:t>
            </a:r>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26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adjacency matrix of the yeast protein-protein interaction network, consisting of 2,018 nodes, each representing a yeast protein (Table 2.1).</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 dot is placed on each spot of the adjacent matrix for which </a:t>
            </a:r>
            <a:r>
              <a:rPr lang="en-US" sz="1200" i="1" kern="1200" dirty="0" err="1" smtClean="0">
                <a:solidFill>
                  <a:schemeClr val="tx1"/>
                </a:solidFill>
                <a:latin typeface="+mn-lt"/>
                <a:ea typeface="+mn-ea"/>
                <a:cs typeface="+mn-cs"/>
              </a:rPr>
              <a:t>Aij</a:t>
            </a:r>
            <a:r>
              <a:rPr lang="en-US" sz="1200" i="1" kern="1200" dirty="0" smtClean="0">
                <a:solidFill>
                  <a:schemeClr val="tx1"/>
                </a:solidFill>
                <a:latin typeface="+mn-lt"/>
                <a:ea typeface="+mn-ea"/>
                <a:cs typeface="+mn-cs"/>
              </a:rPr>
              <a:t> = 1</a:t>
            </a:r>
            <a:r>
              <a:rPr lang="en-US" sz="1200" kern="1200" dirty="0" smtClean="0">
                <a:solidFill>
                  <a:schemeClr val="tx1"/>
                </a:solidFill>
                <a:latin typeface="+mn-lt"/>
                <a:ea typeface="+mn-ea"/>
                <a:cs typeface="+mn-cs"/>
              </a:rPr>
              <a:t>, indicating the presence of an interaction. There are no dots for </a:t>
            </a:r>
            <a:r>
              <a:rPr lang="en-US" sz="1200" i="1" kern="1200" dirty="0" err="1" smtClean="0">
                <a:solidFill>
                  <a:schemeClr val="tx1"/>
                </a:solidFill>
                <a:latin typeface="+mn-lt"/>
                <a:ea typeface="+mn-ea"/>
                <a:cs typeface="+mn-cs"/>
              </a:rPr>
              <a:t>Aij</a:t>
            </a:r>
            <a:r>
              <a:rPr lang="en-US" sz="1200" i="1" kern="1200" dirty="0" smtClean="0">
                <a:solidFill>
                  <a:schemeClr val="tx1"/>
                </a:solidFill>
                <a:latin typeface="+mn-lt"/>
                <a:ea typeface="+mn-ea"/>
                <a:cs typeface="+mn-cs"/>
              </a:rPr>
              <a:t> = 0</a:t>
            </a:r>
            <a:r>
              <a:rPr lang="en-US" sz="1200" kern="1200" dirty="0" smtClean="0">
                <a:solidFill>
                  <a:schemeClr val="tx1"/>
                </a:solidFill>
                <a:latin typeface="+mn-lt"/>
                <a:ea typeface="+mn-ea"/>
                <a:cs typeface="+mn-cs"/>
              </a:rPr>
              <a:t>. The small fraction of dots underlines the sparse nature of the protein-protein interaction network. </a:t>
            </a:r>
            <a:endParaRPr lang="en-US" dirty="0"/>
          </a:p>
        </p:txBody>
      </p:sp>
      <p:sp>
        <p:nvSpPr>
          <p:cNvPr id="4" name="Slide Number Placeholder 3"/>
          <p:cNvSpPr>
            <a:spLocks noGrp="1"/>
          </p:cNvSpPr>
          <p:nvPr>
            <p:ph type="sldNum" sz="quarter" idx="10"/>
          </p:nvPr>
        </p:nvSpPr>
        <p:spPr/>
        <p:txBody>
          <a:bodyPr/>
          <a:lstStyle/>
          <a:p>
            <a:fld id="{0D2A8CFD-7D0E-984D-8B4C-26FF9E5765E5}" type="slidenum">
              <a:rPr lang="en-US" smtClean="0"/>
              <a:pPr/>
              <a:t>30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8096DB-1A54-144A-A1C3-2D617011B6C7}" type="datetimeFigureOut">
              <a:rPr lang="en-US" smtClean="0"/>
              <a:pPr/>
              <a:t>12/08/15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8096DB-1A54-144A-A1C3-2D617011B6C7}" type="datetimeFigureOut">
              <a:rPr lang="en-US" smtClean="0"/>
              <a:pPr/>
              <a:t>12/08/15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8096DB-1A54-144A-A1C3-2D617011B6C7}" type="datetimeFigureOut">
              <a:rPr lang="en-US" smtClean="0"/>
              <a:pPr/>
              <a:t>12/08/15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55332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80304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99656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26347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78548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10011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1782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57386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8096DB-1A54-144A-A1C3-2D617011B6C7}" type="datetimeFigureOut">
              <a:rPr lang="en-US" smtClean="0"/>
              <a:pPr/>
              <a:t>12/08/15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8492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72300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59683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28024"/>
            <a:ext cx="8222400" cy="94930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0" y="5206146"/>
            <a:ext cx="2124000" cy="388841"/>
          </a:xfrm>
        </p:spPr>
        <p:txBody>
          <a:bodyPr/>
          <a:lstStyle>
            <a:lvl1pPr>
              <a:defRPr/>
            </a:lvl1pPr>
          </a:lstStyle>
          <a:p>
            <a:endParaRPr lang="en-US">
              <a:solidFill>
                <a:prstClr val="black">
                  <a:tint val="75000"/>
                </a:prstClr>
              </a:solidFill>
              <a:latin typeface="Calibri"/>
            </a:endParaRPr>
          </a:p>
        </p:txBody>
      </p:sp>
      <p:sp>
        <p:nvSpPr>
          <p:cNvPr id="4" name="Footer Placeholder 3"/>
          <p:cNvSpPr>
            <a:spLocks noGrp="1"/>
          </p:cNvSpPr>
          <p:nvPr>
            <p:ph type="ftr" idx="11"/>
          </p:nvPr>
        </p:nvSpPr>
        <p:spPr>
          <a:xfrm>
            <a:off x="3127680" y="5206146"/>
            <a:ext cx="2892960" cy="388841"/>
          </a:xfrm>
        </p:spPr>
        <p:txBody>
          <a:bodyPr/>
          <a:lstStyle>
            <a:lvl1pPr>
              <a:defRPr/>
            </a:lvl1pPr>
          </a:lstStyle>
          <a:p>
            <a:endParaRPr lang="en-US">
              <a:solidFill>
                <a:prstClr val="black">
                  <a:tint val="75000"/>
                </a:prstClr>
              </a:solidFill>
              <a:latin typeface="Calibri"/>
            </a:endParaRPr>
          </a:p>
        </p:txBody>
      </p:sp>
      <p:sp>
        <p:nvSpPr>
          <p:cNvPr id="5" name="Slide Number Placeholder 4"/>
          <p:cNvSpPr>
            <a:spLocks noGrp="1"/>
          </p:cNvSpPr>
          <p:nvPr>
            <p:ph type="sldNum" idx="12"/>
          </p:nvPr>
        </p:nvSpPr>
        <p:spPr>
          <a:xfrm>
            <a:off x="6556320" y="5206146"/>
            <a:ext cx="2124000" cy="388841"/>
          </a:xfrm>
        </p:spPr>
        <p:txBody>
          <a:bodyPr/>
          <a:lstStyle>
            <a:lvl1pPr>
              <a:defRPr smtClean="0"/>
            </a:lvl1pPr>
          </a:lstStyle>
          <a:p>
            <a:fld id="{FA21C919-56F2-4D4A-BC00-4F155ADB3876}"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710740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EA06E25-BE4C-6743-B6A2-14177777DA4F}" type="datetimeFigureOut">
              <a:rPr lang="en-US">
                <a:solidFill>
                  <a:prstClr val="black">
                    <a:tint val="75000"/>
                  </a:prstClr>
                </a:solidFill>
                <a:latin typeface="Calibri"/>
              </a:rPr>
              <a:pPr/>
              <a:t>12/08/15</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fld id="{24F49CFA-FA15-3C43-BB8A-ADB79219E5B3}"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6343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8096DB-1A54-144A-A1C3-2D617011B6C7}" type="datetimeFigureOut">
              <a:rPr lang="en-US" smtClean="0"/>
              <a:pPr/>
              <a:t>12/08/15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8096DB-1A54-144A-A1C3-2D617011B6C7}" type="datetimeFigureOut">
              <a:rPr lang="en-US" smtClean="0"/>
              <a:pPr/>
              <a:t>12/08/15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D8096DB-1A54-144A-A1C3-2D617011B6C7}" type="datetimeFigureOut">
              <a:rPr lang="en-US" smtClean="0"/>
              <a:pPr/>
              <a:t>12/08/15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D8096DB-1A54-144A-A1C3-2D617011B6C7}" type="datetimeFigureOut">
              <a:rPr lang="en-US" smtClean="0"/>
              <a:pPr/>
              <a:t>12/08/15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8096DB-1A54-144A-A1C3-2D617011B6C7}" type="datetimeFigureOut">
              <a:rPr lang="en-US" smtClean="0"/>
              <a:pPr/>
              <a:t>12/08/15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8096DB-1A54-144A-A1C3-2D617011B6C7}" type="datetimeFigureOut">
              <a:rPr lang="en-US" smtClean="0"/>
              <a:pPr/>
              <a:t>12/08/15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8096DB-1A54-144A-A1C3-2D617011B6C7}" type="datetimeFigureOut">
              <a:rPr lang="en-US" smtClean="0"/>
              <a:pPr/>
              <a:t>12/08/15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164C0B-8E7D-3349-906C-A97C9372309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D8096DB-1A54-144A-A1C3-2D617011B6C7}" type="datetimeFigureOut">
              <a:rPr lang="en-US" smtClean="0"/>
              <a:pPr/>
              <a:t>12/08/15</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54164C0B-8E7D-3349-906C-A97C9372309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A3C28A91-2D17-0E49-BF7C-6C8FD0709894}" type="datetimeFigureOut">
              <a:rPr lang="en-US" smtClean="0">
                <a:solidFill>
                  <a:prstClr val="black">
                    <a:tint val="75000"/>
                  </a:prstClr>
                </a:solidFill>
                <a:latin typeface="Calibri"/>
              </a:rPr>
              <a:pPr/>
              <a:t>12/08/15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43B6938-699C-734A-AADA-439B90F52D3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8473451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file://localhost/Users/barabasi/Dropbox/A-NetworkScienceBook/CLASSES_SLIDES_CEU-2014/CLASS2-GraphTheory/Background-Rete-preview.mov" TargetMode="External"/><Relationship Id="rId2" Type="http://schemas.openxmlformats.org/officeDocument/2006/relationships/video" Target="file://localhost/Users/barabasi/Dropbox/A-NetworkScienceBook/CLASSES_SLIDES_CEU-2014/CLASS2-GraphTheory/Background-Rete-preview.mo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1" Type="http://schemas.openxmlformats.org/officeDocument/2006/relationships/image" Target="../media/image14.wmf"/><Relationship Id="rId12" Type="http://schemas.openxmlformats.org/officeDocument/2006/relationships/oleObject" Target="../embeddings/oleObject5.bin"/><Relationship Id="rId13" Type="http://schemas.openxmlformats.org/officeDocument/2006/relationships/image" Target="../media/image15.emf"/><Relationship Id="rId14" Type="http://schemas.openxmlformats.org/officeDocument/2006/relationships/oleObject" Target="../embeddings/oleObject6.bin"/><Relationship Id="rId15" Type="http://schemas.openxmlformats.org/officeDocument/2006/relationships/image" Target="../media/image16.emf"/><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11.emf"/><Relationship Id="rId6" Type="http://schemas.openxmlformats.org/officeDocument/2006/relationships/oleObject" Target="../embeddings/oleObject2.bin"/><Relationship Id="rId7" Type="http://schemas.openxmlformats.org/officeDocument/2006/relationships/image" Target="../media/image12.wmf"/><Relationship Id="rId8" Type="http://schemas.openxmlformats.org/officeDocument/2006/relationships/oleObject" Target="../embeddings/oleObject3.bin"/><Relationship Id="rId9" Type="http://schemas.openxmlformats.org/officeDocument/2006/relationships/image" Target="../media/image13.wmf"/><Relationship Id="rId10"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9.wmf"/><Relationship Id="rId5" Type="http://schemas.openxmlformats.org/officeDocument/2006/relationships/oleObject" Target="../embeddings/oleObject8.bin"/><Relationship Id="rId6" Type="http://schemas.openxmlformats.org/officeDocument/2006/relationships/image" Target="../media/image20.wmf"/><Relationship Id="rId7" Type="http://schemas.openxmlformats.org/officeDocument/2006/relationships/oleObject" Target="../embeddings/oleObject9.bin"/><Relationship Id="rId8" Type="http://schemas.openxmlformats.org/officeDocument/2006/relationships/image" Target="../media/image21.emf"/><Relationship Id="rId9" Type="http://schemas.openxmlformats.org/officeDocument/2006/relationships/oleObject" Target="../embeddings/oleObject10.bin"/><Relationship Id="rId10" Type="http://schemas.openxmlformats.org/officeDocument/2006/relationships/image" Target="../media/image22.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7.emf"/><Relationship Id="rId5" Type="http://schemas.openxmlformats.org/officeDocument/2006/relationships/oleObject" Target="../embeddings/oleObject12.bin"/><Relationship Id="rId6" Type="http://schemas.openxmlformats.org/officeDocument/2006/relationships/image" Target="../media/image28.emf"/><Relationship Id="rId7" Type="http://schemas.openxmlformats.org/officeDocument/2006/relationships/oleObject" Target="../embeddings/oleObject13.bin"/><Relationship Id="rId8" Type="http://schemas.openxmlformats.org/officeDocument/2006/relationships/image" Target="../media/image29.e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17.bin"/><Relationship Id="rId20" Type="http://schemas.openxmlformats.org/officeDocument/2006/relationships/image" Target="../media/image41.emf"/><Relationship Id="rId21" Type="http://schemas.openxmlformats.org/officeDocument/2006/relationships/oleObject" Target="../embeddings/oleObject23.bin"/><Relationship Id="rId22" Type="http://schemas.openxmlformats.org/officeDocument/2006/relationships/image" Target="../media/image42.emf"/><Relationship Id="rId23" Type="http://schemas.openxmlformats.org/officeDocument/2006/relationships/oleObject" Target="../embeddings/oleObject24.bin"/><Relationship Id="rId24" Type="http://schemas.openxmlformats.org/officeDocument/2006/relationships/image" Target="../media/image43.emf"/><Relationship Id="rId25" Type="http://schemas.openxmlformats.org/officeDocument/2006/relationships/image" Target="../media/image44.emf"/><Relationship Id="rId10" Type="http://schemas.openxmlformats.org/officeDocument/2006/relationships/image" Target="../media/image36.emf"/><Relationship Id="rId11" Type="http://schemas.openxmlformats.org/officeDocument/2006/relationships/oleObject" Target="../embeddings/oleObject18.bin"/><Relationship Id="rId12" Type="http://schemas.openxmlformats.org/officeDocument/2006/relationships/image" Target="../media/image37.emf"/><Relationship Id="rId13" Type="http://schemas.openxmlformats.org/officeDocument/2006/relationships/oleObject" Target="../embeddings/oleObject19.bin"/><Relationship Id="rId14" Type="http://schemas.openxmlformats.org/officeDocument/2006/relationships/image" Target="../media/image38.emf"/><Relationship Id="rId15" Type="http://schemas.openxmlformats.org/officeDocument/2006/relationships/oleObject" Target="../embeddings/oleObject20.bin"/><Relationship Id="rId16" Type="http://schemas.openxmlformats.org/officeDocument/2006/relationships/image" Target="../media/image39.emf"/><Relationship Id="rId17" Type="http://schemas.openxmlformats.org/officeDocument/2006/relationships/oleObject" Target="../embeddings/oleObject21.bin"/><Relationship Id="rId18" Type="http://schemas.openxmlformats.org/officeDocument/2006/relationships/image" Target="../media/image40.emf"/><Relationship Id="rId19" Type="http://schemas.openxmlformats.org/officeDocument/2006/relationships/oleObject" Target="../embeddings/oleObject22.bin"/><Relationship Id="rId1" Type="http://schemas.openxmlformats.org/officeDocument/2006/relationships/vmlDrawing" Target="../drawings/vmlDrawing4.vml"/><Relationship Id="rId2" Type="http://schemas.openxmlformats.org/officeDocument/2006/relationships/slideLayout" Target="../slideLayouts/slideLayout6.xml"/><Relationship Id="rId3" Type="http://schemas.openxmlformats.org/officeDocument/2006/relationships/oleObject" Target="../embeddings/oleObject14.bin"/><Relationship Id="rId4" Type="http://schemas.openxmlformats.org/officeDocument/2006/relationships/image" Target="../media/image33.emf"/><Relationship Id="rId5" Type="http://schemas.openxmlformats.org/officeDocument/2006/relationships/oleObject" Target="../embeddings/oleObject15.bin"/><Relationship Id="rId6" Type="http://schemas.openxmlformats.org/officeDocument/2006/relationships/image" Target="../media/image34.emf"/><Relationship Id="rId7" Type="http://schemas.openxmlformats.org/officeDocument/2006/relationships/oleObject" Target="../embeddings/oleObject16.bin"/><Relationship Id="rId8" Type="http://schemas.openxmlformats.org/officeDocument/2006/relationships/image" Target="../media/image3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45.emf"/><Relationship Id="rId5" Type="http://schemas.openxmlformats.org/officeDocument/2006/relationships/image" Target="../media/image46.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26.bin"/><Relationship Id="rId5" Type="http://schemas.openxmlformats.org/officeDocument/2006/relationships/image" Target="../media/image48.emf"/><Relationship Id="rId6" Type="http://schemas.openxmlformats.org/officeDocument/2006/relationships/image" Target="../media/image49.jpeg"/><Relationship Id="rId7" Type="http://schemas.openxmlformats.org/officeDocument/2006/relationships/image" Target="../media/image46.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27.bin"/><Relationship Id="rId5" Type="http://schemas.openxmlformats.org/officeDocument/2006/relationships/image" Target="../media/image51.emf"/><Relationship Id="rId6" Type="http://schemas.openxmlformats.org/officeDocument/2006/relationships/image" Target="../media/image49.jpeg"/><Relationship Id="rId7" Type="http://schemas.openxmlformats.org/officeDocument/2006/relationships/image" Target="../media/image46.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en.wikipedia.org/wiki/Graph_(mathematics)" TargetMode="External"/><Relationship Id="rId4" Type="http://schemas.openxmlformats.org/officeDocument/2006/relationships/hyperlink" Target="http://en.wikipedia.org/wiki/Disjoint_sets" TargetMode="External"/><Relationship Id="rId5" Type="http://schemas.openxmlformats.org/officeDocument/2006/relationships/hyperlink" Target="http://en.wikipedia.org/wiki/Independent_set_(graph_theory)" TargetMode="External"/><Relationship Id="rId1" Type="http://schemas.openxmlformats.org/officeDocument/2006/relationships/slideLayout" Target="../slideLayouts/slideLayout6.xml"/><Relationship Id="rId2" Type="http://schemas.openxmlformats.org/officeDocument/2006/relationships/image" Target="../media/image5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8.bin"/><Relationship Id="rId4" Type="http://schemas.openxmlformats.org/officeDocument/2006/relationships/image" Target="../media/image61.emf"/><Relationship Id="rId5" Type="http://schemas.openxmlformats.org/officeDocument/2006/relationships/oleObject" Target="../embeddings/oleObject29.bin"/><Relationship Id="rId6" Type="http://schemas.openxmlformats.org/officeDocument/2006/relationships/image" Target="../media/image62.emf"/><Relationship Id="rId7" Type="http://schemas.openxmlformats.org/officeDocument/2006/relationships/image" Target="../media/image63.jpeg"/><Relationship Id="rId1" Type="http://schemas.openxmlformats.org/officeDocument/2006/relationships/vmlDrawing" Target="../drawings/vmlDrawing8.vml"/><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64.emf"/><Relationship Id="rId5" Type="http://schemas.openxmlformats.org/officeDocument/2006/relationships/oleObject" Target="../embeddings/oleObject31.bin"/><Relationship Id="rId6" Type="http://schemas.openxmlformats.org/officeDocument/2006/relationships/image" Target="../media/image65.emf"/><Relationship Id="rId1" Type="http://schemas.openxmlformats.org/officeDocument/2006/relationships/vmlDrawing" Target="../drawings/vmlDrawing9.vml"/><Relationship Id="rId2"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66.emf"/><Relationship Id="rId5" Type="http://schemas.openxmlformats.org/officeDocument/2006/relationships/oleObject" Target="../embeddings/oleObject33.bin"/><Relationship Id="rId6" Type="http://schemas.openxmlformats.org/officeDocument/2006/relationships/image" Target="../media/image67.emf"/><Relationship Id="rId1" Type="http://schemas.openxmlformats.org/officeDocument/2006/relationships/vmlDrawing" Target="../drawings/vmlDrawing10.vml"/><Relationship Id="rId2"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5" Type="http://schemas.openxmlformats.org/officeDocument/2006/relationships/image" Target="../media/image71.emf"/><Relationship Id="rId1" Type="http://schemas.openxmlformats.org/officeDocument/2006/relationships/slideLayout" Target="../slideLayouts/slideLayout1.xml"/><Relationship Id="rId2" Type="http://schemas.openxmlformats.org/officeDocument/2006/relationships/image" Target="../media/image6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emf"/><Relationship Id="rId3" Type="http://schemas.openxmlformats.org/officeDocument/2006/relationships/image" Target="../media/image7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7.emf"/><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4.bin"/><Relationship Id="rId4" Type="http://schemas.openxmlformats.org/officeDocument/2006/relationships/image" Target="../media/image78.emf"/><Relationship Id="rId5" Type="http://schemas.openxmlformats.org/officeDocument/2006/relationships/oleObject" Target="../embeddings/oleObject35.bin"/><Relationship Id="rId6" Type="http://schemas.openxmlformats.org/officeDocument/2006/relationships/image" Target="../media/image79.emf"/><Relationship Id="rId7" Type="http://schemas.openxmlformats.org/officeDocument/2006/relationships/oleObject" Target="../embeddings/oleObject36.bin"/><Relationship Id="rId8" Type="http://schemas.openxmlformats.org/officeDocument/2006/relationships/image" Target="../media/image80.emf"/><Relationship Id="rId9" Type="http://schemas.openxmlformats.org/officeDocument/2006/relationships/oleObject" Target="../embeddings/oleObject37.bin"/><Relationship Id="rId10" Type="http://schemas.openxmlformats.org/officeDocument/2006/relationships/image" Target="../media/image81.emf"/><Relationship Id="rId1" Type="http://schemas.openxmlformats.org/officeDocument/2006/relationships/vmlDrawing" Target="../drawings/vmlDrawing11.vml"/><Relationship Id="rId2"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8.bin"/><Relationship Id="rId4" Type="http://schemas.openxmlformats.org/officeDocument/2006/relationships/image" Target="../media/image82.emf"/><Relationship Id="rId5" Type="http://schemas.openxmlformats.org/officeDocument/2006/relationships/oleObject" Target="../embeddings/oleObject39.bin"/><Relationship Id="rId6" Type="http://schemas.openxmlformats.org/officeDocument/2006/relationships/image" Target="../media/image83.emf"/><Relationship Id="rId7" Type="http://schemas.openxmlformats.org/officeDocument/2006/relationships/oleObject" Target="../embeddings/oleObject40.bin"/><Relationship Id="rId8" Type="http://schemas.openxmlformats.org/officeDocument/2006/relationships/image" Target="../media/image84.emf"/><Relationship Id="rId9" Type="http://schemas.openxmlformats.org/officeDocument/2006/relationships/oleObject" Target="../embeddings/oleObject41.bin"/><Relationship Id="rId10" Type="http://schemas.openxmlformats.org/officeDocument/2006/relationships/image" Target="../media/image85.emf"/><Relationship Id="rId1" Type="http://schemas.openxmlformats.org/officeDocument/2006/relationships/vmlDrawing" Target="../drawings/vmlDrawing12.vml"/><Relationship Id="rId2"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42.bin"/><Relationship Id="rId5" Type="http://schemas.openxmlformats.org/officeDocument/2006/relationships/image" Target="../media/image86.emf"/><Relationship Id="rId6" Type="http://schemas.openxmlformats.org/officeDocument/2006/relationships/oleObject" Target="../embeddings/oleObject43.bin"/><Relationship Id="rId7" Type="http://schemas.openxmlformats.org/officeDocument/2006/relationships/image" Target="../media/image87.emf"/><Relationship Id="rId8" Type="http://schemas.openxmlformats.org/officeDocument/2006/relationships/oleObject" Target="../embeddings/oleObject44.bin"/><Relationship Id="rId9" Type="http://schemas.openxmlformats.org/officeDocument/2006/relationships/image" Target="../media/image88.emf"/><Relationship Id="rId10" Type="http://schemas.openxmlformats.org/officeDocument/2006/relationships/oleObject" Target="../embeddings/oleObject45.bin"/><Relationship Id="rId11" Type="http://schemas.openxmlformats.org/officeDocument/2006/relationships/image" Target="../media/image89.emf"/><Relationship Id="rId1" Type="http://schemas.openxmlformats.org/officeDocument/2006/relationships/vmlDrawing" Target="../drawings/vmlDrawing13.vml"/><Relationship Id="rId2"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46.bin"/><Relationship Id="rId5" Type="http://schemas.openxmlformats.org/officeDocument/2006/relationships/image" Target="../media/image90.emf"/><Relationship Id="rId6" Type="http://schemas.openxmlformats.org/officeDocument/2006/relationships/oleObject" Target="../embeddings/oleObject47.bin"/><Relationship Id="rId7" Type="http://schemas.openxmlformats.org/officeDocument/2006/relationships/image" Target="../media/image91.emf"/><Relationship Id="rId8" Type="http://schemas.openxmlformats.org/officeDocument/2006/relationships/image" Target="../media/image46.png"/><Relationship Id="rId1" Type="http://schemas.openxmlformats.org/officeDocument/2006/relationships/vmlDrawing" Target="../drawings/vmlDrawing14.vml"/><Relationship Id="rId2"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9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1" Type="http://schemas.openxmlformats.org/officeDocument/2006/relationships/oleObject" Target="../embeddings/oleObject49.bin"/><Relationship Id="rId12" Type="http://schemas.openxmlformats.org/officeDocument/2006/relationships/image" Target="../media/image94.png"/><Relationship Id="rId13" Type="http://schemas.openxmlformats.org/officeDocument/2006/relationships/oleObject" Target="../embeddings/oleObject50.bin"/><Relationship Id="rId14" Type="http://schemas.openxmlformats.org/officeDocument/2006/relationships/image" Target="../media/image95.png"/><Relationship Id="rId15" Type="http://schemas.openxmlformats.org/officeDocument/2006/relationships/oleObject" Target="../embeddings/oleObject51.bin"/><Relationship Id="rId16" Type="http://schemas.openxmlformats.org/officeDocument/2006/relationships/image" Target="../media/image96.png"/><Relationship Id="rId17" Type="http://schemas.openxmlformats.org/officeDocument/2006/relationships/image" Target="../media/image102.png"/><Relationship Id="rId1" Type="http://schemas.openxmlformats.org/officeDocument/2006/relationships/vmlDrawing" Target="../drawings/vmlDrawing15.vml"/><Relationship Id="rId2" Type="http://schemas.openxmlformats.org/officeDocument/2006/relationships/slideLayout" Target="../slideLayouts/slideLayout7.xml"/><Relationship Id="rId3" Type="http://schemas.openxmlformats.org/officeDocument/2006/relationships/notesSlide" Target="../notesSlides/notesSlide15.xml"/><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oleObject" Target="../embeddings/oleObject48.bin"/><Relationship Id="rId10" Type="http://schemas.openxmlformats.org/officeDocument/2006/relationships/image" Target="../media/image93.png"/></Relationships>
</file>

<file path=ppt/slides/_rels/slide71.xml.rels><?xml version="1.0" encoding="UTF-8" standalone="yes"?>
<Relationships xmlns="http://schemas.openxmlformats.org/package/2006/relationships"><Relationship Id="rId3" Type="http://schemas.openxmlformats.org/officeDocument/2006/relationships/video" Target="file://localhost/Users/alb/Dropbox/talks/Mindentudas%20Egyeteme/full.avi" TargetMode="External"/><Relationship Id="rId4" Type="http://schemas.openxmlformats.org/officeDocument/2006/relationships/slideLayout" Target="../slideLayouts/slideLayout7.xml"/><Relationship Id="rId5" Type="http://schemas.openxmlformats.org/officeDocument/2006/relationships/image" Target="../media/image104.png"/><Relationship Id="rId6" Type="http://schemas.openxmlformats.org/officeDocument/2006/relationships/oleObject" Target="../embeddings/oleObject52.bin"/><Relationship Id="rId7" Type="http://schemas.openxmlformats.org/officeDocument/2006/relationships/image" Target="../media/image103.png"/><Relationship Id="rId1" Type="http://schemas.openxmlformats.org/officeDocument/2006/relationships/vmlDrawing" Target="../drawings/vmlDrawing16.vml"/><Relationship Id="rId2" Type="http://schemas.microsoft.com/office/2007/relationships/media" Target="file://localhost/Users/alb/Dropbox/talks/Mindentudas%20Egyeteme/full.avi" TargetMode="Externa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105.jpeg"/><Relationship Id="rId6" Type="http://schemas.openxmlformats.org/officeDocument/2006/relationships/image" Target="../media/image106.png"/><Relationship Id="rId1" Type="http://schemas.microsoft.com/office/2007/relationships/media" Target="file://localhost/Users/barabasi/Dropbox/A-NetworkScienceBook/CLASSES_SLIDES_CEU-2014/CLASS2-GraphTheory/MAURO-HumanPPI-Tedmed.mov" TargetMode="External"/><Relationship Id="rId2" Type="http://schemas.openxmlformats.org/officeDocument/2006/relationships/video" Target="file://localhost/Users/barabasi/Dropbox/A-NetworkScienceBook/CLASSES_SLIDES_CEU-2014/CLASS2-GraphTheory/MAURO-HumanPPI-Tedmed.mov"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5.jpeg"/></Relationships>
</file>

<file path=ppt/slides/_rels/slide74.xml.rels><?xml version="1.0" encoding="UTF-8" standalone="yes"?>
<Relationships xmlns="http://schemas.openxmlformats.org/package/2006/relationships"><Relationship Id="rId3" Type="http://schemas.openxmlformats.org/officeDocument/2006/relationships/image" Target="../media/image105.jpeg"/><Relationship Id="rId4"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75.xml.rels><?xml version="1.0" encoding="UTF-8" standalone="yes"?>
<Relationships xmlns="http://schemas.openxmlformats.org/package/2006/relationships"><Relationship Id="rId3" Type="http://schemas.openxmlformats.org/officeDocument/2006/relationships/image" Target="../media/image105.jpe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6.xml.rels><?xml version="1.0" encoding="UTF-8" standalone="yes"?>
<Relationships xmlns="http://schemas.openxmlformats.org/package/2006/relationships"><Relationship Id="rId3" Type="http://schemas.openxmlformats.org/officeDocument/2006/relationships/image" Target="../media/image105.jpe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barabasilab.neu.edu/courses/phys5116/" TargetMode="External"/><Relationship Id="rId3" Type="http://schemas.openxmlformats.org/officeDocument/2006/relationships/hyperlink" Target="http://www.openrev.org/group/complex-network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s>
</file>

<file path=ppt/slides/_rels/slide84.xml.rels><?xml version="1.0" encoding="UTF-8" standalone="yes"?>
<Relationships xmlns="http://schemas.openxmlformats.org/package/2006/relationships"><Relationship Id="rId3" Type="http://schemas.openxmlformats.org/officeDocument/2006/relationships/hyperlink" Target="http://barabasilab.neu.edu/courses/phys5116/" TargetMode="External"/><Relationship Id="rId4" Type="http://schemas.openxmlformats.org/officeDocument/2006/relationships/hyperlink" Target="mailto:nordlundc@ceu.hu" TargetMode="External"/><Relationship Id="rId5" Type="http://schemas.openxmlformats.org/officeDocument/2006/relationships/hyperlink" Target="mailto:barabasi@gmail.com" TargetMode="External"/><Relationship Id="rId6" Type="http://schemas.openxmlformats.org/officeDocument/2006/relationships/hyperlink" Target="mailto:baruchbarzel@gmail.com" TargetMode="External"/><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53.bin"/><Relationship Id="rId5" Type="http://schemas.openxmlformats.org/officeDocument/2006/relationships/image" Target="../media/image113.wmf"/><Relationship Id="rId1" Type="http://schemas.openxmlformats.org/officeDocument/2006/relationships/vmlDrawing" Target="../drawings/vmlDrawing17.vml"/><Relationship Id="rId2"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54.bin"/><Relationship Id="rId4" Type="http://schemas.openxmlformats.org/officeDocument/2006/relationships/image" Target="../media/image113.wmf"/><Relationship Id="rId1" Type="http://schemas.openxmlformats.org/officeDocument/2006/relationships/vmlDrawing" Target="../drawings/vmlDrawing18.vml"/><Relationship Id="rId2"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Users/barabasi 1/.Trash/2011-Warsaw-FuturICT-5min/Background-Rete-preview.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9144000" cy="5715000"/>
          </a:xfrm>
          <a:prstGeom prst="rect">
            <a:avLst/>
          </a:prstGeom>
          <a:noFill/>
          <a:ln w="9525">
            <a:noFill/>
            <a:miter lim="800000"/>
            <a:headEnd/>
            <a:tailEnd/>
          </a:ln>
        </p:spPr>
      </p:pic>
      <p:sp>
        <p:nvSpPr>
          <p:cNvPr id="5" name="Text Box 2"/>
          <p:cNvSpPr txBox="1">
            <a:spLocks noChangeArrowheads="1"/>
          </p:cNvSpPr>
          <p:nvPr/>
        </p:nvSpPr>
        <p:spPr bwMode="auto">
          <a:xfrm>
            <a:off x="0" y="241304"/>
            <a:ext cx="9144000" cy="1569660"/>
          </a:xfrm>
          <a:prstGeom prst="rect">
            <a:avLst/>
          </a:prstGeom>
          <a:solidFill>
            <a:schemeClr val="bg1">
              <a:alpha val="70000"/>
            </a:schemeClr>
          </a:solidFill>
          <a:ln>
            <a:noFill/>
          </a:ln>
          <a:extLst/>
        </p:spPr>
        <p:txBody>
          <a:bodyPr wrap="square">
            <a:spAutoFit/>
          </a:bodyPr>
          <a:lstStyle>
            <a:lvl1pPr>
              <a:defRPr sz="2000" b="1">
                <a:solidFill>
                  <a:schemeClr val="tx1"/>
                </a:solidFill>
                <a:latin typeface="Times New Roman" charset="0"/>
                <a:ea typeface="ＭＳ Ｐゴシック" charset="0"/>
                <a:cs typeface="ＭＳ Ｐゴシック" charset="0"/>
              </a:defRPr>
            </a:lvl1pPr>
            <a:lvl2pPr marL="742950" indent="-285750">
              <a:defRPr sz="2000" b="1">
                <a:solidFill>
                  <a:schemeClr val="tx1"/>
                </a:solidFill>
                <a:latin typeface="Times New Roman" charset="0"/>
                <a:ea typeface="ＭＳ Ｐゴシック" charset="0"/>
              </a:defRPr>
            </a:lvl2pPr>
            <a:lvl3pPr marL="1143000" indent="-228600">
              <a:defRPr sz="2000" b="1">
                <a:solidFill>
                  <a:schemeClr val="tx1"/>
                </a:solidFill>
                <a:latin typeface="Times New Roman" charset="0"/>
                <a:ea typeface="ＭＳ Ｐゴシック" charset="0"/>
              </a:defRPr>
            </a:lvl3pPr>
            <a:lvl4pPr marL="1600200" indent="-228600">
              <a:defRPr sz="2000" b="1">
                <a:solidFill>
                  <a:schemeClr val="tx1"/>
                </a:solidFill>
                <a:latin typeface="Times New Roman" charset="0"/>
                <a:ea typeface="ＭＳ Ｐゴシック" charset="0"/>
              </a:defRPr>
            </a:lvl4pPr>
            <a:lvl5pPr marL="2057400" indent="-228600">
              <a:defRPr sz="2000" b="1">
                <a:solidFill>
                  <a:schemeClr val="tx1"/>
                </a:solidFill>
                <a:latin typeface="Times New Roman" charset="0"/>
                <a:ea typeface="ＭＳ Ｐゴシック" charset="0"/>
              </a:defRPr>
            </a:lvl5pPr>
            <a:lvl6pPr marL="2514600" indent="-228600" algn="ctr" eaLnBrk="0" fontAlgn="base" hangingPunct="0">
              <a:spcBef>
                <a:spcPct val="50000"/>
              </a:spcBef>
              <a:spcAft>
                <a:spcPct val="0"/>
              </a:spcAft>
              <a:defRPr sz="2000" b="1">
                <a:solidFill>
                  <a:schemeClr val="tx1"/>
                </a:solidFill>
                <a:latin typeface="Times New Roman" charset="0"/>
                <a:ea typeface="ＭＳ Ｐゴシック" charset="0"/>
              </a:defRPr>
            </a:lvl6pPr>
            <a:lvl7pPr marL="2971800" indent="-228600" algn="ctr" eaLnBrk="0" fontAlgn="base" hangingPunct="0">
              <a:spcBef>
                <a:spcPct val="50000"/>
              </a:spcBef>
              <a:spcAft>
                <a:spcPct val="0"/>
              </a:spcAft>
              <a:defRPr sz="2000" b="1">
                <a:solidFill>
                  <a:schemeClr val="tx1"/>
                </a:solidFill>
                <a:latin typeface="Times New Roman" charset="0"/>
                <a:ea typeface="ＭＳ Ｐゴシック" charset="0"/>
              </a:defRPr>
            </a:lvl7pPr>
            <a:lvl8pPr marL="3429000" indent="-228600" algn="ctr" eaLnBrk="0" fontAlgn="base" hangingPunct="0">
              <a:spcBef>
                <a:spcPct val="50000"/>
              </a:spcBef>
              <a:spcAft>
                <a:spcPct val="0"/>
              </a:spcAft>
              <a:defRPr sz="2000" b="1">
                <a:solidFill>
                  <a:schemeClr val="tx1"/>
                </a:solidFill>
                <a:latin typeface="Times New Roman" charset="0"/>
                <a:ea typeface="ＭＳ Ｐゴシック" charset="0"/>
              </a:defRPr>
            </a:lvl8pPr>
            <a:lvl9pPr marL="3886200" indent="-228600" algn="ctr" eaLnBrk="0" fontAlgn="base" hangingPunct="0">
              <a:spcBef>
                <a:spcPct val="50000"/>
              </a:spcBef>
              <a:spcAft>
                <a:spcPct val="0"/>
              </a:spcAft>
              <a:defRPr sz="2000" b="1">
                <a:solidFill>
                  <a:schemeClr val="tx1"/>
                </a:solidFill>
                <a:latin typeface="Times New Roman" charset="0"/>
                <a:ea typeface="ＭＳ Ｐゴシック" charset="0"/>
              </a:defRPr>
            </a:lvl9pPr>
          </a:lstStyle>
          <a:p>
            <a:pPr algn="ctr" defTabSz="914400" fontAlgn="base">
              <a:spcBef>
                <a:spcPct val="0"/>
              </a:spcBef>
              <a:spcAft>
                <a:spcPct val="0"/>
              </a:spcAft>
              <a:defRPr/>
            </a:pPr>
            <a:r>
              <a:rPr lang="en-US" altLang="ko-KR" sz="3200" dirty="0" smtClean="0">
                <a:solidFill>
                  <a:srgbClr val="000000"/>
                </a:solidFill>
                <a:latin typeface="Trajan Pro"/>
                <a:cs typeface="Trajan Pro"/>
              </a:rPr>
              <a:t>Network Science</a:t>
            </a:r>
          </a:p>
          <a:p>
            <a:pPr algn="ctr" defTabSz="914400" fontAlgn="base">
              <a:spcBef>
                <a:spcPct val="0"/>
              </a:spcBef>
              <a:spcAft>
                <a:spcPct val="0"/>
              </a:spcAft>
              <a:defRPr/>
            </a:pPr>
            <a:endParaRPr lang="en-US" altLang="ko-KR" sz="3200" dirty="0" smtClean="0">
              <a:solidFill>
                <a:srgbClr val="000000"/>
              </a:solidFill>
              <a:latin typeface="Trajan Pro"/>
              <a:cs typeface="Trajan Pro"/>
            </a:endParaRPr>
          </a:p>
          <a:p>
            <a:pPr algn="ctr" defTabSz="914400" fontAlgn="base">
              <a:spcBef>
                <a:spcPct val="0"/>
              </a:spcBef>
              <a:spcAft>
                <a:spcPct val="0"/>
              </a:spcAft>
              <a:defRPr/>
            </a:pPr>
            <a:r>
              <a:rPr lang="en-US" altLang="ko-KR" sz="3200" dirty="0" smtClean="0">
                <a:solidFill>
                  <a:srgbClr val="000000"/>
                </a:solidFill>
                <a:latin typeface="Trajan Pro"/>
                <a:cs typeface="Trajan Pro"/>
              </a:rPr>
              <a:t>Class 2: Graph Theory (Ch2</a:t>
            </a:r>
            <a:r>
              <a:rPr lang="en-US" altLang="ko-KR" sz="3200" dirty="0" smtClean="0">
                <a:solidFill>
                  <a:srgbClr val="000000"/>
                </a:solidFill>
                <a:latin typeface="Trajan Pro"/>
                <a:cs typeface="Trajan Pro"/>
              </a:rPr>
              <a:t>)</a:t>
            </a:r>
            <a:endParaRPr lang="en-US" altLang="ko-KR" sz="3200" dirty="0" smtClean="0">
              <a:solidFill>
                <a:srgbClr val="000000"/>
              </a:solidFill>
              <a:latin typeface="Trajan Pro"/>
              <a:cs typeface="Trajan Pro"/>
            </a:endParaRPr>
          </a:p>
        </p:txBody>
      </p:sp>
      <p:sp>
        <p:nvSpPr>
          <p:cNvPr id="6" name="Rectangle 5"/>
          <p:cNvSpPr>
            <a:spLocks noChangeArrowheads="1"/>
          </p:cNvSpPr>
          <p:nvPr/>
        </p:nvSpPr>
        <p:spPr bwMode="auto">
          <a:xfrm>
            <a:off x="0" y="2875903"/>
            <a:ext cx="9145588" cy="2170232"/>
          </a:xfrm>
          <a:prstGeom prst="rect">
            <a:avLst/>
          </a:prstGeom>
          <a:solidFill>
            <a:schemeClr val="bg1">
              <a:alpha val="70000"/>
            </a:schemeClr>
          </a:solidFill>
          <a:ln w="9525">
            <a:noFill/>
            <a:miter lim="800000"/>
            <a:headEnd/>
            <a:tailEnd/>
          </a:ln>
          <a:effectLst/>
        </p:spPr>
        <p:txBody>
          <a:bodyPr lIns="91407" tIns="45704" rIns="91407" bIns="45704">
            <a:prstTxWarp prst="textNoShape">
              <a:avLst/>
            </a:prstTxWarp>
          </a:bodyPr>
          <a:lstStyle/>
          <a:p>
            <a:pPr algn="ctr" defTabSz="914400" fontAlgn="base">
              <a:spcBef>
                <a:spcPct val="0"/>
              </a:spcBef>
              <a:spcAft>
                <a:spcPct val="0"/>
              </a:spcAft>
              <a:defRPr/>
            </a:pPr>
            <a:r>
              <a:rPr lang="en-US" sz="3600" b="1" dirty="0">
                <a:solidFill>
                  <a:srgbClr val="000000"/>
                </a:solidFill>
                <a:latin typeface="Helvetica"/>
                <a:ea typeface="ＭＳ Ｐゴシック" charset="0"/>
                <a:cs typeface="Helvetica"/>
              </a:rPr>
              <a:t>Albert-László </a:t>
            </a:r>
            <a:r>
              <a:rPr lang="en-US" sz="3600" b="1" dirty="0" smtClean="0">
                <a:solidFill>
                  <a:srgbClr val="000000"/>
                </a:solidFill>
                <a:latin typeface="Helvetica"/>
                <a:ea typeface="ＭＳ Ｐゴシック" charset="0"/>
                <a:cs typeface="Helvetica"/>
              </a:rPr>
              <a:t>Barabási</a:t>
            </a:r>
          </a:p>
          <a:p>
            <a:pPr algn="ctr" defTabSz="914400" fontAlgn="base">
              <a:spcBef>
                <a:spcPct val="0"/>
              </a:spcBef>
              <a:spcAft>
                <a:spcPct val="0"/>
              </a:spcAft>
              <a:defRPr/>
            </a:pPr>
            <a:r>
              <a:rPr lang="en-US" sz="2800" dirty="0" smtClean="0">
                <a:solidFill>
                  <a:srgbClr val="000000"/>
                </a:solidFill>
                <a:latin typeface="Helvetica"/>
                <a:ea typeface="ＭＳ Ｐゴシック" charset="0"/>
                <a:cs typeface="Helvetica"/>
              </a:rPr>
              <a:t>with</a:t>
            </a:r>
          </a:p>
          <a:p>
            <a:pPr algn="ctr" defTabSz="914400" fontAlgn="base">
              <a:spcBef>
                <a:spcPct val="0"/>
              </a:spcBef>
              <a:spcAft>
                <a:spcPct val="0"/>
              </a:spcAft>
              <a:defRPr/>
            </a:pPr>
            <a:r>
              <a:rPr lang="en-US" sz="3600" dirty="0" smtClean="0"/>
              <a:t>Roberta Sinatra</a:t>
            </a:r>
          </a:p>
          <a:p>
            <a:pPr algn="ctr" defTabSz="914400" fontAlgn="base">
              <a:spcBef>
                <a:spcPct val="0"/>
              </a:spcBef>
              <a:spcAft>
                <a:spcPct val="0"/>
              </a:spcAft>
              <a:defRPr/>
            </a:pPr>
            <a:endParaRPr lang="en-US" sz="3600" b="1" dirty="0">
              <a:solidFill>
                <a:srgbClr val="000000"/>
              </a:solidFill>
              <a:latin typeface="Helvetica"/>
              <a:ea typeface="ＭＳ Ｐゴシック" charset="0"/>
              <a:cs typeface="Helvetica"/>
            </a:endParaRPr>
          </a:p>
        </p:txBody>
      </p:sp>
      <p:sp>
        <p:nvSpPr>
          <p:cNvPr id="177157" name="Text Box 3"/>
          <p:cNvSpPr txBox="1">
            <a:spLocks noChangeArrowheads="1"/>
          </p:cNvSpPr>
          <p:nvPr/>
        </p:nvSpPr>
        <p:spPr bwMode="auto">
          <a:xfrm>
            <a:off x="3149600" y="5197006"/>
            <a:ext cx="3877733" cy="400110"/>
          </a:xfrm>
          <a:prstGeom prst="rect">
            <a:avLst/>
          </a:prstGeom>
          <a:solidFill>
            <a:schemeClr val="bg1">
              <a:alpha val="70000"/>
            </a:schemeClr>
          </a:solidFill>
          <a:ln w="9525">
            <a:noFill/>
            <a:miter lim="800000"/>
            <a:headEnd/>
            <a:tailEnd/>
          </a:ln>
        </p:spPr>
        <p:txBody>
          <a:bodyPr wrap="square" anchor="ctr">
            <a:prstTxWarp prst="textNoShape">
              <a:avLst/>
            </a:prstTxWarp>
            <a:spAutoFit/>
          </a:bodyPr>
          <a:lstStyle/>
          <a:p>
            <a:pPr algn="ctr" defTabSz="914400" fontAlgn="base">
              <a:spcBef>
                <a:spcPct val="0"/>
              </a:spcBef>
              <a:spcAft>
                <a:spcPct val="0"/>
              </a:spcAft>
            </a:pPr>
            <a:r>
              <a:rPr lang="en-US" sz="2000" dirty="0" err="1">
                <a:solidFill>
                  <a:srgbClr val="000000"/>
                </a:solidFill>
                <a:latin typeface="Trajan Pro"/>
                <a:ea typeface="ＭＳ Ｐゴシック" charset="-128"/>
                <a:cs typeface="Trajan Pro"/>
              </a:rPr>
              <a:t>www.BarabasiLab.com</a:t>
            </a:r>
            <a:endParaRPr lang="en-US" sz="2000" dirty="0">
              <a:solidFill>
                <a:srgbClr val="000000"/>
              </a:solidFill>
              <a:latin typeface="Trajan Pro"/>
              <a:ea typeface="ＭＳ Ｐゴシック" charset="-128"/>
              <a:cs typeface="Trajan Pro"/>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1771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77154"/>
                </p:tgtEl>
              </p:cMediaNode>
            </p:video>
            <p:seq concurrent="1" nextAc="seek">
              <p:cTn id="8" restart="whenNotActive" fill="hold" evtFilter="cancelBubble" nodeType="interactiveSeq">
                <p:stCondLst>
                  <p:cond evt="onClick" delay="0">
                    <p:tgtEl>
                      <p:spTgt spid="1771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7154"/>
                                        </p:tgtEl>
                                      </p:cBhvr>
                                    </p:cmd>
                                  </p:childTnLst>
                                </p:cTn>
                              </p:par>
                            </p:childTnLst>
                          </p:cTn>
                        </p:par>
                      </p:childTnLst>
                    </p:cTn>
                  </p:par>
                </p:childTnLst>
              </p:cTn>
              <p:nextCondLst>
                <p:cond evt="onClick" delay="0">
                  <p:tgtEl>
                    <p:spTgt spid="17715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8_theyrule.png"/>
          <p:cNvPicPr>
            <a:picLocks noChangeAspect="1"/>
          </p:cNvPicPr>
          <p:nvPr/>
        </p:nvPicPr>
        <p:blipFill>
          <a:blip r:embed="rId2"/>
          <a:stretch>
            <a:fillRect/>
          </a:stretch>
        </p:blipFill>
        <p:spPr>
          <a:xfrm>
            <a:off x="0" y="0"/>
            <a:ext cx="9144000" cy="5715001"/>
          </a:xfrm>
          <a:prstGeom prst="rect">
            <a:avLst/>
          </a:prstGeom>
        </p:spPr>
      </p:pic>
      <p:sp>
        <p:nvSpPr>
          <p:cNvPr id="6" name="TextBox 5"/>
          <p:cNvSpPr txBox="1"/>
          <p:nvPr/>
        </p:nvSpPr>
        <p:spPr>
          <a:xfrm>
            <a:off x="4572000" y="2781300"/>
            <a:ext cx="4229099" cy="1569660"/>
          </a:xfrm>
          <a:prstGeom prst="rect">
            <a:avLst/>
          </a:prstGeom>
          <a:solidFill>
            <a:schemeClr val="bg1">
              <a:alpha val="70000"/>
            </a:schemeClr>
          </a:solidFill>
        </p:spPr>
        <p:txBody>
          <a:bodyPr wrap="square" rtlCol="0">
            <a:spAutoFit/>
          </a:bodyPr>
          <a:lstStyle/>
          <a:p>
            <a:r>
              <a:rPr lang="en-US" sz="2400" b="1" dirty="0" smtClean="0">
                <a:latin typeface="Helvetica"/>
                <a:cs typeface="Helvetica"/>
              </a:rPr>
              <a:t>If you connect individuals that work with each other, you will explore </a:t>
            </a:r>
          </a:p>
          <a:p>
            <a:r>
              <a:rPr lang="en-US" sz="2400" b="1" dirty="0" smtClean="0">
                <a:latin typeface="Helvetica"/>
                <a:cs typeface="Helvetica"/>
              </a:rPr>
              <a:t>the </a:t>
            </a:r>
            <a:r>
              <a:rPr lang="en-US" sz="2400" b="1" i="1" dirty="0" smtClean="0">
                <a:solidFill>
                  <a:srgbClr val="800000"/>
                </a:solidFill>
                <a:latin typeface="Helvetica"/>
                <a:cs typeface="Helvetica"/>
              </a:rPr>
              <a:t>professional network.</a:t>
            </a:r>
            <a:endParaRPr lang="en-US" sz="2400" b="1" dirty="0" smtClean="0">
              <a:solidFill>
                <a:srgbClr val="800000"/>
              </a:solidFill>
              <a:latin typeface="Helvetica"/>
              <a:cs typeface="Helvetica"/>
            </a:endParaRP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7_sexnet.jpg"/>
          <p:cNvPicPr>
            <a:picLocks noChangeAspect="1"/>
          </p:cNvPicPr>
          <p:nvPr/>
        </p:nvPicPr>
        <p:blipFill>
          <a:blip r:embed="rId2"/>
          <a:stretch>
            <a:fillRect/>
          </a:stretch>
        </p:blipFill>
        <p:spPr>
          <a:xfrm>
            <a:off x="16932" y="389459"/>
            <a:ext cx="9144001" cy="5715000"/>
          </a:xfrm>
          <a:prstGeom prst="rect">
            <a:avLst/>
          </a:prstGeom>
        </p:spPr>
      </p:pic>
      <p:sp>
        <p:nvSpPr>
          <p:cNvPr id="6" name="TextBox 5"/>
          <p:cNvSpPr txBox="1"/>
          <p:nvPr/>
        </p:nvSpPr>
        <p:spPr>
          <a:xfrm>
            <a:off x="5727702" y="2696755"/>
            <a:ext cx="3416298" cy="1631216"/>
          </a:xfrm>
          <a:prstGeom prst="rect">
            <a:avLst/>
          </a:prstGeom>
          <a:solidFill>
            <a:schemeClr val="bg1">
              <a:alpha val="70000"/>
            </a:schemeClr>
          </a:solidFill>
        </p:spPr>
        <p:txBody>
          <a:bodyPr wrap="square" rtlCol="0">
            <a:spAutoFit/>
          </a:bodyPr>
          <a:lstStyle/>
          <a:p>
            <a:r>
              <a:rPr lang="en-US" sz="2000" b="1" dirty="0" smtClean="0">
                <a:latin typeface="Helvetica"/>
                <a:cs typeface="Helvetica"/>
              </a:rPr>
              <a:t>If you connect those that have a romantic and sexual relationship, you will be exploring the </a:t>
            </a:r>
            <a:r>
              <a:rPr lang="en-US" sz="2000" b="1" i="1" dirty="0" smtClean="0">
                <a:solidFill>
                  <a:srgbClr val="800000"/>
                </a:solidFill>
                <a:latin typeface="Helvetica"/>
                <a:cs typeface="Helvetica"/>
              </a:rPr>
              <a:t>sexual networks</a:t>
            </a:r>
            <a:r>
              <a:rPr lang="en-US" sz="2000" b="1" i="1" dirty="0" smtClean="0">
                <a:latin typeface="Helvetica"/>
                <a:cs typeface="Helvetica"/>
              </a:rPr>
              <a:t>.</a:t>
            </a: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2056445"/>
            <a:ext cx="7467600" cy="1938992"/>
          </a:xfrm>
          <a:prstGeom prst="rect">
            <a:avLst/>
          </a:prstGeom>
          <a:solidFill>
            <a:schemeClr val="bg1">
              <a:alpha val="40000"/>
            </a:schemeClr>
          </a:solidFill>
        </p:spPr>
        <p:txBody>
          <a:bodyPr wrap="square" rtlCol="0">
            <a:spAutoFit/>
          </a:bodyPr>
          <a:lstStyle/>
          <a:p>
            <a:r>
              <a:rPr lang="en-US" sz="2400" dirty="0" smtClean="0">
                <a:latin typeface="Helvetica"/>
                <a:cs typeface="Helvetica"/>
              </a:rPr>
              <a:t>If you connect individuals based on their first name (</a:t>
            </a:r>
            <a:r>
              <a:rPr lang="en-US" sz="2400" i="1" dirty="0" smtClean="0">
                <a:latin typeface="Helvetica"/>
                <a:cs typeface="Helvetica"/>
              </a:rPr>
              <a:t>all Peters connected to each other</a:t>
            </a:r>
            <a:r>
              <a:rPr lang="en-US" sz="2400" dirty="0" smtClean="0">
                <a:latin typeface="Helvetica"/>
                <a:cs typeface="Helvetica"/>
              </a:rPr>
              <a:t>), you will be exploring what? </a:t>
            </a:r>
          </a:p>
          <a:p>
            <a:endParaRPr lang="en-US" sz="2400" dirty="0" smtClean="0">
              <a:latin typeface="Helvetica"/>
              <a:cs typeface="Helvetica"/>
            </a:endParaRPr>
          </a:p>
          <a:p>
            <a:r>
              <a:rPr lang="en-US" sz="2400" dirty="0" smtClean="0">
                <a:latin typeface="Helvetica"/>
                <a:cs typeface="Helvetica"/>
              </a:rPr>
              <a:t>It is a network, nevertheless.</a:t>
            </a:r>
            <a:endParaRPr lang="en-US" sz="2400" dirty="0">
              <a:latin typeface="Helvetica"/>
              <a:cs typeface="Helvetica"/>
            </a:endParaRP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304800" y="1287840"/>
            <a:ext cx="3810000" cy="1200329"/>
          </a:xfrm>
          <a:prstGeom prst="rect">
            <a:avLst/>
          </a:prstGeom>
          <a:noFill/>
          <a:ln w="9525">
            <a:noFill/>
            <a:miter lim="800000"/>
            <a:headEnd/>
            <a:tailEnd/>
          </a:ln>
        </p:spPr>
        <p:txBody>
          <a:bodyPr wrap="square">
            <a:prstTxWarp prst="textNoShape">
              <a:avLst/>
            </a:prstTxWarp>
            <a:spAutoFit/>
          </a:bodyPr>
          <a:lstStyle/>
          <a:p>
            <a:pPr eaLnBrk="1" hangingPunct="1"/>
            <a:r>
              <a:rPr lang="en-US" sz="1600" dirty="0" smtClean="0">
                <a:latin typeface="Helvetica"/>
                <a:cs typeface="Helvetica"/>
              </a:rPr>
              <a:t>Links: undirected (</a:t>
            </a:r>
            <a:r>
              <a:rPr lang="en-US" sz="1600" i="1" dirty="0" smtClean="0">
                <a:latin typeface="Helvetica"/>
                <a:cs typeface="Helvetica"/>
              </a:rPr>
              <a:t>symmetrical</a:t>
            </a:r>
            <a:r>
              <a:rPr lang="en-US" sz="1600" dirty="0" smtClean="0">
                <a:latin typeface="Helvetica"/>
                <a:cs typeface="Helvetica"/>
              </a:rPr>
              <a:t>) 	</a:t>
            </a:r>
          </a:p>
          <a:p>
            <a:pPr eaLnBrk="1" hangingPunct="1"/>
            <a:endParaRPr lang="en-US" sz="1600" dirty="0" smtClean="0">
              <a:latin typeface="Helvetica"/>
              <a:cs typeface="Helvetica"/>
            </a:endParaRPr>
          </a:p>
          <a:p>
            <a:pPr eaLnBrk="1" hangingPunct="1"/>
            <a:r>
              <a:rPr lang="en-US" sz="1600" dirty="0" smtClean="0">
                <a:latin typeface="Helvetica"/>
                <a:cs typeface="Helvetica"/>
              </a:rPr>
              <a:t>Graph:</a:t>
            </a:r>
          </a:p>
          <a:p>
            <a:pPr eaLnBrk="1" hangingPunct="1"/>
            <a:r>
              <a:rPr lang="en-US" dirty="0" smtClean="0"/>
              <a:t>	</a:t>
            </a:r>
            <a:r>
              <a:rPr lang="en-US" dirty="0"/>
              <a:t>     </a:t>
            </a:r>
            <a:r>
              <a:rPr lang="en-US" sz="2400" dirty="0"/>
              <a:t> </a:t>
            </a:r>
          </a:p>
        </p:txBody>
      </p:sp>
      <p:sp>
        <p:nvSpPr>
          <p:cNvPr id="6" name="TextBox 5"/>
          <p:cNvSpPr txBox="1"/>
          <p:nvPr/>
        </p:nvSpPr>
        <p:spPr>
          <a:xfrm>
            <a:off x="4864443" y="4132640"/>
            <a:ext cx="2622550" cy="1354217"/>
          </a:xfrm>
          <a:prstGeom prst="rect">
            <a:avLst/>
          </a:prstGeom>
          <a:noFill/>
        </p:spPr>
        <p:txBody>
          <a:bodyPr wrap="square" rtlCol="0">
            <a:spAutoFit/>
          </a:bodyPr>
          <a:lstStyle/>
          <a:p>
            <a:r>
              <a:rPr lang="en-US" sz="1600" b="1" u="sng" dirty="0" smtClean="0">
                <a:solidFill>
                  <a:srgbClr val="800000"/>
                </a:solidFill>
                <a:latin typeface="Helvetica"/>
                <a:cs typeface="Helvetica"/>
              </a:rPr>
              <a:t>Directed links :</a:t>
            </a:r>
          </a:p>
          <a:p>
            <a:r>
              <a:rPr lang="en-US" sz="1600" dirty="0" smtClean="0">
                <a:latin typeface="Helvetica"/>
                <a:cs typeface="Helvetica"/>
              </a:rPr>
              <a:t>URLs on the www</a:t>
            </a:r>
          </a:p>
          <a:p>
            <a:r>
              <a:rPr lang="en-US" sz="1600" dirty="0" smtClean="0">
                <a:latin typeface="Helvetica"/>
                <a:cs typeface="Helvetica"/>
              </a:rPr>
              <a:t>phone calls </a:t>
            </a:r>
          </a:p>
          <a:p>
            <a:r>
              <a:rPr lang="en-US" sz="1600" dirty="0" smtClean="0">
                <a:latin typeface="Helvetica"/>
                <a:cs typeface="Helvetica"/>
              </a:rPr>
              <a:t>metabolic reactions</a:t>
            </a:r>
          </a:p>
          <a:p>
            <a:endParaRPr lang="en-US" dirty="0"/>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UNDIRECTED VS. DIRECTED NETWORKS</a:t>
            </a:r>
          </a:p>
        </p:txBody>
      </p:sp>
      <p:pic>
        <p:nvPicPr>
          <p:cNvPr id="15" name="Picture 14" descr="11.png"/>
          <p:cNvPicPr>
            <a:picLocks noChangeAspect="1"/>
          </p:cNvPicPr>
          <p:nvPr/>
        </p:nvPicPr>
        <p:blipFill>
          <a:blip r:embed="rId3"/>
          <a:stretch>
            <a:fillRect/>
          </a:stretch>
        </p:blipFill>
        <p:spPr>
          <a:xfrm>
            <a:off x="304800" y="2171700"/>
            <a:ext cx="3293030" cy="1694240"/>
          </a:xfrm>
          <a:prstGeom prst="rect">
            <a:avLst/>
          </a:prstGeom>
        </p:spPr>
      </p:pic>
      <p:sp>
        <p:nvSpPr>
          <p:cNvPr id="16" name="TextBox 15"/>
          <p:cNvSpPr txBox="1"/>
          <p:nvPr/>
        </p:nvSpPr>
        <p:spPr>
          <a:xfrm>
            <a:off x="304800" y="671612"/>
            <a:ext cx="1981200" cy="461665"/>
          </a:xfrm>
          <a:prstGeom prst="rect">
            <a:avLst/>
          </a:prstGeom>
          <a:noFill/>
        </p:spPr>
        <p:txBody>
          <a:bodyPr wrap="square" rtlCol="0">
            <a:spAutoFit/>
          </a:bodyPr>
          <a:lstStyle/>
          <a:p>
            <a:r>
              <a:rPr lang="en-US" sz="2400" b="1" dirty="0" smtClean="0">
                <a:latin typeface="Helvetica"/>
                <a:cs typeface="Helvetica"/>
              </a:rPr>
              <a:t>Undirected</a:t>
            </a:r>
            <a:endParaRPr lang="en-US" sz="2400" dirty="0">
              <a:latin typeface="Helvetica"/>
              <a:cs typeface="Helvetica"/>
            </a:endParaRPr>
          </a:p>
        </p:txBody>
      </p:sp>
      <p:sp>
        <p:nvSpPr>
          <p:cNvPr id="18" name="TextBox 17"/>
          <p:cNvSpPr txBox="1"/>
          <p:nvPr/>
        </p:nvSpPr>
        <p:spPr>
          <a:xfrm>
            <a:off x="4724401" y="671612"/>
            <a:ext cx="1981200" cy="461665"/>
          </a:xfrm>
          <a:prstGeom prst="rect">
            <a:avLst/>
          </a:prstGeom>
          <a:noFill/>
        </p:spPr>
        <p:txBody>
          <a:bodyPr wrap="square" rtlCol="0">
            <a:spAutoFit/>
          </a:bodyPr>
          <a:lstStyle/>
          <a:p>
            <a:r>
              <a:rPr lang="en-US" sz="2400" b="1" dirty="0" smtClean="0">
                <a:latin typeface="Helvetica"/>
                <a:cs typeface="Helvetica"/>
              </a:rPr>
              <a:t>Directed</a:t>
            </a:r>
            <a:endParaRPr lang="en-US" sz="2400" dirty="0">
              <a:latin typeface="Helvetica"/>
              <a:cs typeface="Helvetica"/>
            </a:endParaRPr>
          </a:p>
        </p:txBody>
      </p:sp>
      <p:sp>
        <p:nvSpPr>
          <p:cNvPr id="19" name="Rectangle 2"/>
          <p:cNvSpPr>
            <a:spLocks/>
          </p:cNvSpPr>
          <p:nvPr/>
        </p:nvSpPr>
        <p:spPr bwMode="auto">
          <a:xfrm>
            <a:off x="792140" y="22918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20" name="Rectangle 2"/>
          <p:cNvSpPr>
            <a:spLocks/>
          </p:cNvSpPr>
          <p:nvPr/>
        </p:nvSpPr>
        <p:spPr bwMode="auto">
          <a:xfrm>
            <a:off x="715940" y="33147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21" name="Rectangle 2"/>
          <p:cNvSpPr>
            <a:spLocks/>
          </p:cNvSpPr>
          <p:nvPr/>
        </p:nvSpPr>
        <p:spPr bwMode="auto">
          <a:xfrm>
            <a:off x="1524000" y="30099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22" name="Rectangle 2"/>
          <p:cNvSpPr>
            <a:spLocks/>
          </p:cNvSpPr>
          <p:nvPr/>
        </p:nvSpPr>
        <p:spPr bwMode="auto">
          <a:xfrm>
            <a:off x="1189060" y="386594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23" name="Rectangle 2"/>
          <p:cNvSpPr>
            <a:spLocks/>
          </p:cNvSpPr>
          <p:nvPr/>
        </p:nvSpPr>
        <p:spPr bwMode="auto">
          <a:xfrm>
            <a:off x="1752600" y="21394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L</a:t>
            </a:r>
            <a:endParaRPr lang="en-US" sz="1200" b="1" dirty="0">
              <a:latin typeface="Helvetica"/>
              <a:ea typeface="Trebuchet MS" pitchFamily="-112" charset="0"/>
              <a:cs typeface="Helvetica"/>
              <a:sym typeface="Trebuchet MS" pitchFamily="-112" charset="0"/>
            </a:endParaRPr>
          </a:p>
        </p:txBody>
      </p:sp>
      <p:sp>
        <p:nvSpPr>
          <p:cNvPr id="24" name="Rectangle 2"/>
          <p:cNvSpPr>
            <a:spLocks/>
          </p:cNvSpPr>
          <p:nvPr/>
        </p:nvSpPr>
        <p:spPr bwMode="auto">
          <a:xfrm>
            <a:off x="3200400" y="24765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M</a:t>
            </a:r>
            <a:endParaRPr lang="en-US" sz="1200" b="1" dirty="0">
              <a:latin typeface="Helvetica"/>
              <a:ea typeface="Trebuchet MS" pitchFamily="-112" charset="0"/>
              <a:cs typeface="Helvetica"/>
              <a:sym typeface="Trebuchet MS" pitchFamily="-112" charset="0"/>
            </a:endParaRPr>
          </a:p>
        </p:txBody>
      </p:sp>
      <p:sp>
        <p:nvSpPr>
          <p:cNvPr id="25" name="Rectangle 2"/>
          <p:cNvSpPr>
            <a:spLocks/>
          </p:cNvSpPr>
          <p:nvPr/>
        </p:nvSpPr>
        <p:spPr bwMode="auto">
          <a:xfrm>
            <a:off x="2163740" y="25527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26" name="Rectangle 2"/>
          <p:cNvSpPr>
            <a:spLocks/>
          </p:cNvSpPr>
          <p:nvPr/>
        </p:nvSpPr>
        <p:spPr bwMode="auto">
          <a:xfrm>
            <a:off x="2514600" y="3298567"/>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
        <p:nvSpPr>
          <p:cNvPr id="27" name="Rectangle 2"/>
          <p:cNvSpPr>
            <a:spLocks/>
          </p:cNvSpPr>
          <p:nvPr/>
        </p:nvSpPr>
        <p:spPr bwMode="auto">
          <a:xfrm>
            <a:off x="3124200" y="368127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H</a:t>
            </a:r>
            <a:endParaRPr lang="en-US" sz="1200" b="1" dirty="0">
              <a:latin typeface="Helvetica"/>
              <a:ea typeface="Trebuchet MS" pitchFamily="-112" charset="0"/>
              <a:cs typeface="Helvetica"/>
              <a:sym typeface="Trebuchet MS" pitchFamily="-112" charset="0"/>
            </a:endParaRPr>
          </a:p>
        </p:txBody>
      </p:sp>
      <p:sp>
        <p:nvSpPr>
          <p:cNvPr id="28" name="Rectangle 2"/>
          <p:cNvSpPr>
            <a:spLocks/>
          </p:cNvSpPr>
          <p:nvPr/>
        </p:nvSpPr>
        <p:spPr bwMode="auto">
          <a:xfrm>
            <a:off x="3459140" y="28252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I</a:t>
            </a:r>
            <a:endParaRPr lang="en-US" sz="1200" b="1" dirty="0">
              <a:latin typeface="Helvetica"/>
              <a:ea typeface="Trebuchet MS" pitchFamily="-112" charset="0"/>
              <a:cs typeface="Helvetica"/>
              <a:sym typeface="Trebuchet MS" pitchFamily="-112" charset="0"/>
            </a:endParaRPr>
          </a:p>
        </p:txBody>
      </p:sp>
      <p:sp>
        <p:nvSpPr>
          <p:cNvPr id="29" name="Text Box 3"/>
          <p:cNvSpPr txBox="1">
            <a:spLocks noChangeArrowheads="1"/>
          </p:cNvSpPr>
          <p:nvPr/>
        </p:nvSpPr>
        <p:spPr bwMode="auto">
          <a:xfrm>
            <a:off x="4724401" y="1287840"/>
            <a:ext cx="3810000" cy="830997"/>
          </a:xfrm>
          <a:prstGeom prst="rect">
            <a:avLst/>
          </a:prstGeom>
          <a:noFill/>
          <a:ln w="9525">
            <a:noFill/>
            <a:miter lim="800000"/>
            <a:headEnd/>
            <a:tailEnd/>
          </a:ln>
        </p:spPr>
        <p:txBody>
          <a:bodyPr wrap="square">
            <a:prstTxWarp prst="textNoShape">
              <a:avLst/>
            </a:prstTxWarp>
            <a:spAutoFit/>
          </a:bodyPr>
          <a:lstStyle/>
          <a:p>
            <a:r>
              <a:rPr lang="en-US" sz="1600" dirty="0" smtClean="0">
                <a:latin typeface="Helvetica"/>
                <a:cs typeface="Helvetica"/>
              </a:rPr>
              <a:t>Links:  directed (</a:t>
            </a:r>
            <a:r>
              <a:rPr lang="en-US" sz="1600" i="1" dirty="0" smtClean="0">
                <a:latin typeface="Helvetica"/>
                <a:cs typeface="Helvetica"/>
              </a:rPr>
              <a:t>arcs</a:t>
            </a:r>
            <a:r>
              <a:rPr lang="en-US" sz="1600" dirty="0" smtClean="0">
                <a:latin typeface="Helvetica"/>
                <a:cs typeface="Helvetica"/>
              </a:rPr>
              <a:t>). </a:t>
            </a:r>
          </a:p>
          <a:p>
            <a:endParaRPr lang="en-US" sz="1600" dirty="0" smtClean="0">
              <a:latin typeface="Helvetica"/>
              <a:cs typeface="Helvetica"/>
            </a:endParaRPr>
          </a:p>
          <a:p>
            <a:r>
              <a:rPr lang="en-US" sz="1600" dirty="0" smtClean="0">
                <a:latin typeface="Helvetica"/>
                <a:cs typeface="Helvetica"/>
              </a:rPr>
              <a:t>Digraph = directed graph:</a:t>
            </a:r>
          </a:p>
        </p:txBody>
      </p:sp>
      <p:sp>
        <p:nvSpPr>
          <p:cNvPr id="30" name="TextBox 29"/>
          <p:cNvSpPr txBox="1"/>
          <p:nvPr/>
        </p:nvSpPr>
        <p:spPr>
          <a:xfrm>
            <a:off x="304800" y="4153405"/>
            <a:ext cx="2622550" cy="1077218"/>
          </a:xfrm>
          <a:prstGeom prst="rect">
            <a:avLst/>
          </a:prstGeom>
          <a:noFill/>
        </p:spPr>
        <p:txBody>
          <a:bodyPr wrap="square" rtlCol="0">
            <a:spAutoFit/>
          </a:bodyPr>
          <a:lstStyle/>
          <a:p>
            <a:r>
              <a:rPr lang="en-US" sz="1600" b="1" u="sng" dirty="0" smtClean="0">
                <a:solidFill>
                  <a:srgbClr val="800000"/>
                </a:solidFill>
                <a:latin typeface="Helvetica"/>
                <a:cs typeface="Helvetica"/>
              </a:rPr>
              <a:t>Undirected links :</a:t>
            </a:r>
          </a:p>
          <a:p>
            <a:r>
              <a:rPr lang="en-US" sz="1600" dirty="0" err="1" smtClean="0">
                <a:latin typeface="Helvetica"/>
                <a:cs typeface="Helvetica"/>
              </a:rPr>
              <a:t>coauthorship</a:t>
            </a:r>
            <a:r>
              <a:rPr lang="en-US" sz="1600" dirty="0" smtClean="0">
                <a:latin typeface="Helvetica"/>
                <a:cs typeface="Helvetica"/>
              </a:rPr>
              <a:t> links</a:t>
            </a:r>
          </a:p>
          <a:p>
            <a:r>
              <a:rPr lang="en-US" sz="1600" dirty="0" smtClean="0">
                <a:latin typeface="Helvetica"/>
                <a:cs typeface="Helvetica"/>
              </a:rPr>
              <a:t>Actor network</a:t>
            </a:r>
          </a:p>
          <a:p>
            <a:r>
              <a:rPr lang="en-US" sz="1600" dirty="0" smtClean="0">
                <a:latin typeface="Helvetica"/>
                <a:cs typeface="Helvetica"/>
              </a:rPr>
              <a:t>protein interactions</a:t>
            </a:r>
            <a:endParaRPr lang="en-US" dirty="0"/>
          </a:p>
        </p:txBody>
      </p:sp>
      <p:sp>
        <p:nvSpPr>
          <p:cNvPr id="31" name="Text Box 3"/>
          <p:cNvSpPr txBox="1">
            <a:spLocks noChangeArrowheads="1"/>
          </p:cNvSpPr>
          <p:nvPr/>
        </p:nvSpPr>
        <p:spPr bwMode="auto">
          <a:xfrm>
            <a:off x="7696200" y="2488169"/>
            <a:ext cx="1371600" cy="1015663"/>
          </a:xfrm>
          <a:prstGeom prst="rect">
            <a:avLst/>
          </a:prstGeom>
          <a:noFill/>
          <a:ln w="9525">
            <a:noFill/>
            <a:miter lim="800000"/>
            <a:headEnd/>
            <a:tailEnd/>
          </a:ln>
        </p:spPr>
        <p:txBody>
          <a:bodyPr wrap="square">
            <a:prstTxWarp prst="textNoShape">
              <a:avLst/>
            </a:prstTxWarp>
            <a:spAutoFit/>
          </a:bodyPr>
          <a:lstStyle/>
          <a:p>
            <a:r>
              <a:rPr lang="en-US" sz="1200" i="1" dirty="0" smtClean="0">
                <a:latin typeface="Helvetica"/>
                <a:cs typeface="Helvetica"/>
              </a:rPr>
              <a:t>An undirected link is the superposition of two opposite directed links.</a:t>
            </a:r>
            <a:endParaRPr lang="en-US" sz="2400" dirty="0"/>
          </a:p>
        </p:txBody>
      </p:sp>
      <p:sp>
        <p:nvSpPr>
          <p:cNvPr id="32" name="Oval 31"/>
          <p:cNvSpPr/>
          <p:nvPr/>
        </p:nvSpPr>
        <p:spPr>
          <a:xfrm>
            <a:off x="5181600" y="249709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019800" y="2870874"/>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4724401" y="3459205"/>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705601" y="257913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428985" y="3401198"/>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729629" y="396857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p:cNvCxnSpPr>
            <a:stCxn id="34" idx="7"/>
            <a:endCxn id="32" idx="4"/>
          </p:cNvCxnSpPr>
          <p:nvPr/>
        </p:nvCxnSpPr>
        <p:spPr>
          <a:xfrm rot="5400000" flipH="1" flipV="1">
            <a:off x="4653006" y="2872603"/>
            <a:ext cx="822066" cy="3991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2" idx="5"/>
            <a:endCxn id="33" idx="2"/>
          </p:cNvCxnSpPr>
          <p:nvPr/>
        </p:nvCxnSpPr>
        <p:spPr>
          <a:xfrm rot="16200000" flipH="1">
            <a:off x="5512836" y="2445945"/>
            <a:ext cx="315770" cy="6981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4" idx="6"/>
            <a:endCxn id="33" idx="3"/>
          </p:cNvCxnSpPr>
          <p:nvPr/>
        </p:nvCxnSpPr>
        <p:spPr>
          <a:xfrm flipV="1">
            <a:off x="4888470" y="3010916"/>
            <a:ext cx="1155357" cy="53032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35" idx="3"/>
            <a:endCxn id="33" idx="6"/>
          </p:cNvCxnSpPr>
          <p:nvPr/>
        </p:nvCxnSpPr>
        <p:spPr>
          <a:xfrm rot="5400000">
            <a:off x="6339881" y="2563162"/>
            <a:ext cx="233736" cy="545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6" idx="1"/>
            <a:endCxn id="35" idx="5"/>
          </p:cNvCxnSpPr>
          <p:nvPr/>
        </p:nvCxnSpPr>
        <p:spPr>
          <a:xfrm rot="16200000" flipV="1">
            <a:off x="6796302" y="2768514"/>
            <a:ext cx="706052" cy="6073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7" idx="7"/>
            <a:endCxn id="36" idx="3"/>
          </p:cNvCxnSpPr>
          <p:nvPr/>
        </p:nvCxnSpPr>
        <p:spPr>
          <a:xfrm rot="5400000" flipH="1" flipV="1">
            <a:off x="6935662" y="3475249"/>
            <a:ext cx="451358" cy="5833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5937765" y="3483232"/>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Arrow Connector 68"/>
          <p:cNvCxnSpPr>
            <a:stCxn id="68" idx="5"/>
            <a:endCxn id="37" idx="1"/>
          </p:cNvCxnSpPr>
          <p:nvPr/>
        </p:nvCxnSpPr>
        <p:spPr>
          <a:xfrm rot="16200000" flipH="1">
            <a:off x="6231069" y="3470011"/>
            <a:ext cx="369324" cy="6758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Rectangle 2"/>
          <p:cNvSpPr>
            <a:spLocks/>
          </p:cNvSpPr>
          <p:nvPr/>
        </p:nvSpPr>
        <p:spPr bwMode="auto">
          <a:xfrm>
            <a:off x="4678340" y="362327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74" name="Rectangle 2"/>
          <p:cNvSpPr>
            <a:spLocks/>
          </p:cNvSpPr>
          <p:nvPr/>
        </p:nvSpPr>
        <p:spPr bwMode="auto">
          <a:xfrm>
            <a:off x="5663105" y="34729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
        <p:nvSpPr>
          <p:cNvPr id="75" name="Rectangle 2"/>
          <p:cNvSpPr>
            <a:spLocks/>
          </p:cNvSpPr>
          <p:nvPr/>
        </p:nvSpPr>
        <p:spPr bwMode="auto">
          <a:xfrm>
            <a:off x="6858000" y="3968234"/>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76" name="Rectangle 2"/>
          <p:cNvSpPr>
            <a:spLocks/>
          </p:cNvSpPr>
          <p:nvPr/>
        </p:nvSpPr>
        <p:spPr bwMode="auto">
          <a:xfrm>
            <a:off x="4953000" y="2476500"/>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77" name="Rectangle 2"/>
          <p:cNvSpPr>
            <a:spLocks/>
          </p:cNvSpPr>
          <p:nvPr/>
        </p:nvSpPr>
        <p:spPr bwMode="auto">
          <a:xfrm>
            <a:off x="5964504" y="2686208"/>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78" name="Rectangle 2"/>
          <p:cNvSpPr>
            <a:spLocks/>
          </p:cNvSpPr>
          <p:nvPr/>
        </p:nvSpPr>
        <p:spPr bwMode="auto">
          <a:xfrm>
            <a:off x="6659540" y="2394465"/>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79" name="Rectangle 2"/>
          <p:cNvSpPr>
            <a:spLocks/>
          </p:cNvSpPr>
          <p:nvPr/>
        </p:nvSpPr>
        <p:spPr bwMode="auto">
          <a:xfrm>
            <a:off x="7154325" y="3366872"/>
            <a:ext cx="274660"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E</a:t>
            </a:r>
            <a:endParaRPr lang="en-US" sz="1200" b="1" dirty="0">
              <a:latin typeface="Helvetica"/>
              <a:ea typeface="Trebuchet MS" pitchFamily="-112" charset="0"/>
              <a:cs typeface="Helvetica"/>
              <a:sym typeface="Trebuchet MS" pitchFamily="-112" charset="0"/>
            </a:endParaRPr>
          </a:p>
        </p:txBody>
      </p:sp>
      <p:sp>
        <p:nvSpPr>
          <p:cNvPr id="80" name="Rectangle 79"/>
          <p:cNvSpPr/>
          <p:nvPr/>
        </p:nvSpPr>
        <p:spPr>
          <a:xfrm>
            <a:off x="44196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2.2					Reference Networks</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2"/>
          <a:stretch>
            <a:fillRect/>
          </a:stretch>
        </p:blipFill>
        <p:spPr>
          <a:xfrm>
            <a:off x="0" y="1202335"/>
            <a:ext cx="9154847" cy="331886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2123658"/>
          </a:xfrm>
          <a:prstGeom prst="rect">
            <a:avLst/>
          </a:prstGeom>
          <a:noFill/>
        </p:spPr>
        <p:txBody>
          <a:bodyPr wrap="square" rtlCol="0">
            <a:spAutoFit/>
          </a:bodyPr>
          <a:lstStyle/>
          <a:p>
            <a:pPr algn="ctr"/>
            <a:r>
              <a:rPr lang="en-US" sz="4400" dirty="0" smtClean="0">
                <a:latin typeface="Trajan Pro"/>
                <a:cs typeface="Trajan Pro"/>
              </a:rPr>
              <a:t>Degree, Average Degree and Degree Distribution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2.3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23534174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ext Box 3"/>
          <p:cNvSpPr txBox="1">
            <a:spLocks noChangeArrowheads="1"/>
          </p:cNvSpPr>
          <p:nvPr/>
        </p:nvSpPr>
        <p:spPr bwMode="auto">
          <a:xfrm>
            <a:off x="3149600" y="677763"/>
            <a:ext cx="6070600" cy="945900"/>
          </a:xfrm>
          <a:prstGeom prst="rect">
            <a:avLst/>
          </a:prstGeom>
          <a:noFill/>
          <a:ln w="9525">
            <a:noFill/>
            <a:miter lim="800000"/>
            <a:headEnd/>
            <a:tailEnd/>
          </a:ln>
        </p:spPr>
        <p:txBody>
          <a:bodyPr wrap="square">
            <a:prstTxWarp prst="textNoShape">
              <a:avLst/>
            </a:prstTxWarp>
            <a:spAutoFit/>
          </a:bodyPr>
          <a:lstStyle/>
          <a:p>
            <a:pPr>
              <a:lnSpc>
                <a:spcPct val="180000"/>
              </a:lnSpc>
            </a:pPr>
            <a:r>
              <a:rPr lang="en-US" sz="1600" dirty="0" smtClean="0">
                <a:solidFill>
                  <a:schemeClr val="accent2"/>
                </a:solidFill>
                <a:latin typeface="Helvetica"/>
                <a:cs typeface="Helvetica"/>
              </a:rPr>
              <a:t>Node </a:t>
            </a:r>
            <a:r>
              <a:rPr lang="en-US" sz="1600" dirty="0">
                <a:solidFill>
                  <a:schemeClr val="accent2"/>
                </a:solidFill>
                <a:latin typeface="Helvetica"/>
                <a:cs typeface="Helvetica"/>
              </a:rPr>
              <a:t>degree</a:t>
            </a:r>
            <a:r>
              <a:rPr lang="en-US" sz="1600" dirty="0">
                <a:latin typeface="Helvetica"/>
                <a:cs typeface="Helvetica"/>
              </a:rPr>
              <a:t>: the number of</a:t>
            </a:r>
            <a:r>
              <a:rPr lang="en-US" sz="1600" dirty="0" smtClean="0">
                <a:latin typeface="Helvetica"/>
                <a:cs typeface="Helvetica"/>
              </a:rPr>
              <a:t> links connected </a:t>
            </a:r>
            <a:r>
              <a:rPr lang="en-US" sz="1600" dirty="0">
                <a:latin typeface="Helvetica"/>
                <a:cs typeface="Helvetica"/>
              </a:rPr>
              <a:t>to the node.</a:t>
            </a:r>
            <a:endParaRPr lang="en-US" sz="1600" dirty="0" smtClean="0">
              <a:latin typeface="Helvetica"/>
              <a:cs typeface="Helvetica"/>
            </a:endParaRPr>
          </a:p>
          <a:p>
            <a:pPr>
              <a:lnSpc>
                <a:spcPct val="180000"/>
              </a:lnSpc>
            </a:pPr>
            <a:endParaRPr lang="en-US" sz="1600" dirty="0" smtClean="0">
              <a:latin typeface="Helvetica"/>
              <a:cs typeface="Helvetica"/>
            </a:endParaRPr>
          </a:p>
        </p:txBody>
      </p:sp>
      <p:graphicFrame>
        <p:nvGraphicFramePr>
          <p:cNvPr id="1026" name="Object 7"/>
          <p:cNvGraphicFramePr>
            <a:graphicFrameLocks noChangeAspect="1"/>
          </p:cNvGraphicFramePr>
          <p:nvPr/>
        </p:nvGraphicFramePr>
        <p:xfrm>
          <a:off x="5020776" y="1623663"/>
          <a:ext cx="906589" cy="364214"/>
        </p:xfrm>
        <a:graphic>
          <a:graphicData uri="http://schemas.openxmlformats.org/presentationml/2006/ole">
            <mc:AlternateContent xmlns:mc="http://schemas.openxmlformats.org/markup-compatibility/2006">
              <mc:Choice xmlns:v="urn:schemas-microsoft-com:vml" Requires="v">
                <p:oleObj spid="_x0000_s315582" name="Equation" r:id="rId4" imgW="431800" imgH="177800" progId="Equation.3">
                  <p:embed/>
                </p:oleObj>
              </mc:Choice>
              <mc:Fallback>
                <p:oleObj name="Equation" r:id="rId4" imgW="431800" imgH="1778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0776" y="1623663"/>
                        <a:ext cx="906589" cy="3642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NODE DEGREES</a:t>
            </a:r>
          </a:p>
        </p:txBody>
      </p:sp>
      <p:sp>
        <p:nvSpPr>
          <p:cNvPr id="19" name="TextBox 18"/>
          <p:cNvSpPr txBox="1"/>
          <p:nvPr/>
        </p:nvSpPr>
        <p:spPr>
          <a:xfrm rot="16200000">
            <a:off x="-683568" y="1394767"/>
            <a:ext cx="1981200" cy="461665"/>
          </a:xfrm>
          <a:prstGeom prst="rect">
            <a:avLst/>
          </a:prstGeom>
          <a:noFill/>
        </p:spPr>
        <p:txBody>
          <a:bodyPr wrap="square" rtlCol="0">
            <a:spAutoFit/>
          </a:bodyPr>
          <a:lstStyle/>
          <a:p>
            <a:r>
              <a:rPr lang="en-US" sz="2400" b="1" dirty="0" smtClean="0">
                <a:latin typeface="Helvetica"/>
                <a:cs typeface="Helvetica"/>
              </a:rPr>
              <a:t>Undirected</a:t>
            </a:r>
            <a:endParaRPr lang="en-US" sz="2400" dirty="0">
              <a:latin typeface="Helvetica"/>
              <a:cs typeface="Helvetica"/>
            </a:endParaRPr>
          </a:p>
        </p:txBody>
      </p:sp>
      <p:sp>
        <p:nvSpPr>
          <p:cNvPr id="21" name="Rectangle 20"/>
          <p:cNvSpPr/>
          <p:nvPr/>
        </p:nvSpPr>
        <p:spPr>
          <a:xfrm>
            <a:off x="266700" y="2857500"/>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38"/>
          <p:cNvGrpSpPr/>
          <p:nvPr/>
        </p:nvGrpSpPr>
        <p:grpSpPr>
          <a:xfrm>
            <a:off x="944502" y="1264316"/>
            <a:ext cx="2027901" cy="1344998"/>
            <a:chOff x="944502" y="1196580"/>
            <a:chExt cx="2027901" cy="1344998"/>
          </a:xfrm>
        </p:grpSpPr>
        <p:sp>
          <p:nvSpPr>
            <p:cNvPr id="43" name="Oval 42"/>
            <p:cNvSpPr/>
            <p:nvPr/>
          </p:nvSpPr>
          <p:spPr>
            <a:xfrm>
              <a:off x="944502" y="1270000"/>
              <a:ext cx="146839" cy="146839"/>
            </a:xfrm>
            <a:prstGeom prst="ellipse">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540436" y="1196580"/>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883603" y="159808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2825564" y="132358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235901" y="1943100"/>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2570804" y="224790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788679" y="239473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29255"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Connector 54"/>
            <p:cNvCxnSpPr>
              <a:stCxn id="43" idx="6"/>
              <a:endCxn id="44" idx="2"/>
            </p:cNvCxnSpPr>
            <p:nvPr/>
          </p:nvCxnSpPr>
          <p:spPr>
            <a:xfrm flipV="1">
              <a:off x="1091341" y="1270000"/>
              <a:ext cx="449095" cy="73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4" idx="5"/>
              <a:endCxn id="45" idx="1"/>
            </p:cNvCxnSpPr>
            <p:nvPr/>
          </p:nvCxnSpPr>
          <p:spPr>
            <a:xfrm rot="16200000" flipH="1">
              <a:off x="1636600" y="1351086"/>
              <a:ext cx="297678" cy="2393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5" idx="5"/>
              <a:endCxn id="47" idx="1"/>
            </p:cNvCxnSpPr>
            <p:nvPr/>
          </p:nvCxnSpPr>
          <p:spPr>
            <a:xfrm rot="16200000" flipH="1">
              <a:off x="2012581" y="1719780"/>
              <a:ext cx="241180" cy="2484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5" idx="7"/>
              <a:endCxn id="46" idx="2"/>
            </p:cNvCxnSpPr>
            <p:nvPr/>
          </p:nvCxnSpPr>
          <p:spPr>
            <a:xfrm rot="5400000" flipH="1" flipV="1">
              <a:off x="2305955" y="1099984"/>
              <a:ext cx="222593" cy="8166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6" idx="3"/>
              <a:endCxn id="47" idx="7"/>
            </p:cNvCxnSpPr>
            <p:nvPr/>
          </p:nvCxnSpPr>
          <p:spPr>
            <a:xfrm rot="5400000">
              <a:off x="2346308" y="1463843"/>
              <a:ext cx="515689" cy="4858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47" idx="5"/>
              <a:endCxn id="48" idx="1"/>
            </p:cNvCxnSpPr>
            <p:nvPr/>
          </p:nvCxnSpPr>
          <p:spPr>
            <a:xfrm rot="16200000" flipH="1">
              <a:off x="2376288" y="2053383"/>
              <a:ext cx="200969" cy="2310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49" idx="6"/>
              <a:endCxn id="48" idx="2"/>
            </p:cNvCxnSpPr>
            <p:nvPr/>
          </p:nvCxnSpPr>
          <p:spPr>
            <a:xfrm flipV="1">
              <a:off x="1935518" y="2321320"/>
              <a:ext cx="635286" cy="1468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47" idx="3"/>
              <a:endCxn id="49" idx="7"/>
            </p:cNvCxnSpPr>
            <p:nvPr/>
          </p:nvCxnSpPr>
          <p:spPr>
            <a:xfrm rot="5400000">
              <a:off x="1911806" y="2070644"/>
              <a:ext cx="347808" cy="343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50" idx="5"/>
              <a:endCxn id="49" idx="1"/>
            </p:cNvCxnSpPr>
            <p:nvPr/>
          </p:nvCxnSpPr>
          <p:spPr>
            <a:xfrm rot="16200000" flipH="1">
              <a:off x="1495192" y="2101251"/>
              <a:ext cx="274389" cy="3555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8" name="Text Box 3"/>
          <p:cNvSpPr txBox="1">
            <a:spLocks noChangeArrowheads="1"/>
          </p:cNvSpPr>
          <p:nvPr/>
        </p:nvSpPr>
        <p:spPr bwMode="auto">
          <a:xfrm>
            <a:off x="3092884" y="2848340"/>
            <a:ext cx="6070600" cy="2899255"/>
          </a:xfrm>
          <a:prstGeom prst="rect">
            <a:avLst/>
          </a:prstGeom>
          <a:noFill/>
          <a:ln w="9525">
            <a:noFill/>
            <a:miter lim="800000"/>
            <a:headEnd/>
            <a:tailEnd/>
          </a:ln>
        </p:spPr>
        <p:txBody>
          <a:bodyPr>
            <a:prstTxWarp prst="textNoShape">
              <a:avLst/>
            </a:prstTxWarp>
            <a:spAutoFit/>
          </a:bodyPr>
          <a:lstStyle/>
          <a:p>
            <a:pPr>
              <a:lnSpc>
                <a:spcPct val="160000"/>
              </a:lnSpc>
            </a:pPr>
            <a:r>
              <a:rPr lang="en-US" sz="1600" dirty="0" smtClean="0">
                <a:latin typeface="Helvetica"/>
                <a:cs typeface="Helvetica"/>
              </a:rPr>
              <a:t>In </a:t>
            </a:r>
            <a:r>
              <a:rPr lang="en-US" sz="1600" i="1" dirty="0">
                <a:latin typeface="Helvetica"/>
                <a:cs typeface="Helvetica"/>
              </a:rPr>
              <a:t>directed networks </a:t>
            </a:r>
            <a:r>
              <a:rPr lang="en-US" sz="1600" dirty="0">
                <a:latin typeface="Helvetica"/>
                <a:cs typeface="Helvetica"/>
              </a:rPr>
              <a:t>we can define</a:t>
            </a:r>
            <a:r>
              <a:rPr lang="en-US" sz="1600" dirty="0" smtClean="0">
                <a:latin typeface="Helvetica"/>
                <a:cs typeface="Helvetica"/>
              </a:rPr>
              <a:t> an </a:t>
            </a:r>
            <a:r>
              <a:rPr lang="en-US" sz="1600" dirty="0">
                <a:solidFill>
                  <a:srgbClr val="800000"/>
                </a:solidFill>
                <a:latin typeface="Helvetica"/>
                <a:cs typeface="Helvetica"/>
              </a:rPr>
              <a:t>in</a:t>
            </a:r>
            <a:r>
              <a:rPr lang="en-US" sz="1600" dirty="0" smtClean="0">
                <a:solidFill>
                  <a:srgbClr val="800000"/>
                </a:solidFill>
                <a:latin typeface="Helvetica"/>
                <a:cs typeface="Helvetica"/>
              </a:rPr>
              <a:t>-degree </a:t>
            </a:r>
            <a:r>
              <a:rPr lang="en-US" sz="1600" dirty="0">
                <a:latin typeface="Helvetica"/>
                <a:cs typeface="Helvetica"/>
              </a:rPr>
              <a:t>and </a:t>
            </a:r>
            <a:r>
              <a:rPr lang="en-US" sz="1600" dirty="0">
                <a:solidFill>
                  <a:srgbClr val="800000"/>
                </a:solidFill>
                <a:latin typeface="Helvetica"/>
                <a:cs typeface="Helvetica"/>
              </a:rPr>
              <a:t>out-degree. </a:t>
            </a:r>
            <a:r>
              <a:rPr lang="en-US" sz="1600" dirty="0">
                <a:latin typeface="Helvetica"/>
                <a:cs typeface="Helvetica"/>
              </a:rPr>
              <a:t>The (total) degree is the sum of in- and out-degree.</a:t>
            </a:r>
          </a:p>
          <a:p>
            <a:pPr>
              <a:lnSpc>
                <a:spcPct val="160000"/>
              </a:lnSpc>
            </a:pPr>
            <a:endParaRPr lang="en-US" sz="1600" dirty="0" smtClean="0">
              <a:latin typeface="Helvetica"/>
              <a:cs typeface="Helvetica"/>
            </a:endParaRPr>
          </a:p>
          <a:p>
            <a:pPr>
              <a:lnSpc>
                <a:spcPct val="160000"/>
              </a:lnSpc>
            </a:pPr>
            <a:endParaRPr lang="en-US" sz="1600" dirty="0" smtClean="0">
              <a:solidFill>
                <a:srgbClr val="FF5050"/>
              </a:solidFill>
              <a:latin typeface="Helvetica"/>
              <a:cs typeface="Helvetica"/>
            </a:endParaRPr>
          </a:p>
          <a:p>
            <a:pPr>
              <a:lnSpc>
                <a:spcPct val="160000"/>
              </a:lnSpc>
            </a:pPr>
            <a:endParaRPr lang="en-US" sz="1600" dirty="0" smtClean="0">
              <a:solidFill>
                <a:srgbClr val="FF5050"/>
              </a:solidFill>
              <a:latin typeface="Helvetica"/>
              <a:cs typeface="Helvetica"/>
            </a:endParaRPr>
          </a:p>
          <a:p>
            <a:pPr>
              <a:lnSpc>
                <a:spcPct val="160000"/>
              </a:lnSpc>
            </a:pPr>
            <a:r>
              <a:rPr lang="en-US" sz="1600" dirty="0" smtClean="0">
                <a:solidFill>
                  <a:srgbClr val="800000"/>
                </a:solidFill>
                <a:latin typeface="Helvetica"/>
                <a:cs typeface="Helvetica"/>
              </a:rPr>
              <a:t>Source</a:t>
            </a:r>
            <a:r>
              <a:rPr lang="en-US" sz="1600" dirty="0">
                <a:latin typeface="Helvetica"/>
                <a:cs typeface="Helvetica"/>
              </a:rPr>
              <a:t>: a node with</a:t>
            </a:r>
            <a:r>
              <a:rPr lang="en-US" sz="1600" dirty="0" smtClean="0">
                <a:latin typeface="Helvetica"/>
                <a:cs typeface="Helvetica"/>
              </a:rPr>
              <a:t> k</a:t>
            </a:r>
            <a:r>
              <a:rPr lang="en-US" sz="1600" baseline="30000" dirty="0" smtClean="0">
                <a:latin typeface="Helvetica"/>
                <a:cs typeface="Helvetica"/>
              </a:rPr>
              <a:t>in</a:t>
            </a:r>
            <a:r>
              <a:rPr lang="en-US" sz="1600" dirty="0" smtClean="0">
                <a:latin typeface="Helvetica"/>
                <a:cs typeface="Helvetica"/>
              </a:rPr>
              <a:t>= 0; </a:t>
            </a:r>
            <a:r>
              <a:rPr lang="en-US" sz="1600" dirty="0" smtClean="0">
                <a:solidFill>
                  <a:srgbClr val="800000"/>
                </a:solidFill>
                <a:latin typeface="Helvetica"/>
                <a:cs typeface="Helvetica"/>
              </a:rPr>
              <a:t>Sink</a:t>
            </a:r>
            <a:r>
              <a:rPr lang="en-US" sz="1600" dirty="0">
                <a:latin typeface="Helvetica"/>
                <a:cs typeface="Helvetica"/>
              </a:rPr>
              <a:t>: a node with</a:t>
            </a:r>
            <a:r>
              <a:rPr lang="en-US" sz="1600" dirty="0" smtClean="0">
                <a:latin typeface="Helvetica"/>
                <a:cs typeface="Helvetica"/>
              </a:rPr>
              <a:t> </a:t>
            </a:r>
            <a:r>
              <a:rPr lang="en-US" sz="1600" dirty="0" err="1" smtClean="0">
                <a:latin typeface="Helvetica"/>
                <a:cs typeface="Helvetica"/>
              </a:rPr>
              <a:t>k</a:t>
            </a:r>
            <a:r>
              <a:rPr lang="en-US" sz="1600" baseline="30000" dirty="0" err="1" smtClean="0">
                <a:latin typeface="Helvetica"/>
                <a:cs typeface="Helvetica"/>
              </a:rPr>
              <a:t>out</a:t>
            </a:r>
            <a:r>
              <a:rPr lang="en-US" sz="1600" dirty="0" smtClean="0">
                <a:latin typeface="Helvetica"/>
                <a:cs typeface="Helvetica"/>
              </a:rPr>
              <a:t>= </a:t>
            </a:r>
            <a:r>
              <a:rPr lang="en-US" sz="1600" dirty="0">
                <a:latin typeface="Helvetica"/>
                <a:cs typeface="Helvetica"/>
              </a:rPr>
              <a:t>0.</a:t>
            </a:r>
            <a:endParaRPr lang="en-US" sz="1600" dirty="0" smtClean="0">
              <a:latin typeface="Helvetica"/>
              <a:cs typeface="Helvetica"/>
            </a:endParaRPr>
          </a:p>
          <a:p>
            <a:pPr>
              <a:buFontTx/>
              <a:buChar char="•"/>
            </a:pPr>
            <a:endParaRPr lang="en-US" sz="1600" dirty="0">
              <a:latin typeface="Helvetica"/>
              <a:cs typeface="Helvetica"/>
            </a:endParaRPr>
          </a:p>
        </p:txBody>
      </p:sp>
      <p:sp>
        <p:nvSpPr>
          <p:cNvPr id="90" name="AutoShape 9"/>
          <p:cNvSpPr>
            <a:spLocks noChangeArrowheads="1"/>
          </p:cNvSpPr>
          <p:nvPr/>
        </p:nvSpPr>
        <p:spPr bwMode="auto">
          <a:xfrm>
            <a:off x="1086284" y="3586705"/>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graphicFrame>
        <p:nvGraphicFramePr>
          <p:cNvPr id="91" name="Object 11"/>
          <p:cNvGraphicFramePr>
            <a:graphicFrameLocks noChangeAspect="1"/>
          </p:cNvGraphicFramePr>
          <p:nvPr/>
        </p:nvGraphicFramePr>
        <p:xfrm>
          <a:off x="3689783" y="3914974"/>
          <a:ext cx="852488" cy="367771"/>
        </p:xfrm>
        <a:graphic>
          <a:graphicData uri="http://schemas.openxmlformats.org/presentationml/2006/ole">
            <mc:AlternateContent xmlns:mc="http://schemas.openxmlformats.org/markup-compatibility/2006">
              <mc:Choice xmlns:v="urn:schemas-microsoft-com:vml" Requires="v">
                <p:oleObj spid="_x0000_s315583" name="Equation" r:id="rId6" imgW="7315200" imgH="3759200" progId="Equation.3">
                  <p:embed/>
                </p:oleObj>
              </mc:Choice>
              <mc:Fallback>
                <p:oleObj name="Equation" r:id="rId6" imgW="7315200" imgH="37592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9783" y="3914974"/>
                        <a:ext cx="852488" cy="3677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 name="Object 12"/>
          <p:cNvGraphicFramePr>
            <a:graphicFrameLocks noChangeAspect="1"/>
          </p:cNvGraphicFramePr>
          <p:nvPr/>
        </p:nvGraphicFramePr>
        <p:xfrm>
          <a:off x="4756584" y="3902406"/>
          <a:ext cx="922337" cy="366448"/>
        </p:xfrm>
        <a:graphic>
          <a:graphicData uri="http://schemas.openxmlformats.org/presentationml/2006/ole">
            <mc:AlternateContent xmlns:mc="http://schemas.openxmlformats.org/markup-compatibility/2006">
              <mc:Choice xmlns:v="urn:schemas-microsoft-com:vml" Requires="v">
                <p:oleObj spid="_x0000_s315584" name="Equation" r:id="rId8" imgW="7315200" imgH="3479800" progId="Equation.3">
                  <p:embed/>
                </p:oleObj>
              </mc:Choice>
              <mc:Fallback>
                <p:oleObj name="Equation" r:id="rId8" imgW="7315200" imgH="34798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56584" y="3902406"/>
                        <a:ext cx="922337" cy="366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 name="Object 14"/>
          <p:cNvGraphicFramePr>
            <a:graphicFrameLocks noChangeAspect="1"/>
          </p:cNvGraphicFramePr>
          <p:nvPr/>
        </p:nvGraphicFramePr>
        <p:xfrm>
          <a:off x="6051984" y="3902406"/>
          <a:ext cx="803275" cy="366448"/>
        </p:xfrm>
        <a:graphic>
          <a:graphicData uri="http://schemas.openxmlformats.org/presentationml/2006/ole">
            <mc:AlternateContent xmlns:mc="http://schemas.openxmlformats.org/markup-compatibility/2006">
              <mc:Choice xmlns:v="urn:schemas-microsoft-com:vml" Requires="v">
                <p:oleObj spid="_x0000_s315585" name="Equation" r:id="rId10" imgW="7315200" imgH="3975100" progId="Equation.3">
                  <p:embed/>
                </p:oleObj>
              </mc:Choice>
              <mc:Fallback>
                <p:oleObj name="Equation" r:id="rId10" imgW="7315200" imgH="397510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51984" y="3902406"/>
                        <a:ext cx="803275" cy="366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 name="Object 9"/>
          <p:cNvGraphicFramePr>
            <a:graphicFrameLocks noChangeAspect="1"/>
          </p:cNvGraphicFramePr>
          <p:nvPr/>
        </p:nvGraphicFramePr>
        <p:xfrm flipH="1" flipV="1">
          <a:off x="5927365" y="5791107"/>
          <a:ext cx="985837" cy="512762"/>
        </p:xfrm>
        <a:graphic>
          <a:graphicData uri="http://schemas.openxmlformats.org/presentationml/2006/ole">
            <mc:AlternateContent xmlns:mc="http://schemas.openxmlformats.org/markup-compatibility/2006">
              <mc:Choice xmlns:v="urn:schemas-microsoft-com:vml" Requires="v">
                <p:oleObj spid="_x0000_s315586" name="Equation" r:id="rId12" imgW="711200" imgH="444500" progId="Equation.3">
                  <p:embed/>
                </p:oleObj>
              </mc:Choice>
              <mc:Fallback>
                <p:oleObj name="Equation" r:id="rId12" imgW="711200" imgH="444500" progId="Equation.3">
                  <p:embed/>
                  <p:pic>
                    <p:nvPicPr>
                      <p:cNvPr id="0" name="Picture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flipV="1">
                        <a:off x="5927365" y="5791107"/>
                        <a:ext cx="985837" cy="512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6" name="TextBox 95"/>
          <p:cNvSpPr txBox="1"/>
          <p:nvPr/>
        </p:nvSpPr>
        <p:spPr>
          <a:xfrm rot="16200000">
            <a:off x="-740283" y="3362144"/>
            <a:ext cx="1981200" cy="461665"/>
          </a:xfrm>
          <a:prstGeom prst="rect">
            <a:avLst/>
          </a:prstGeom>
          <a:noFill/>
        </p:spPr>
        <p:txBody>
          <a:bodyPr wrap="square" rtlCol="0">
            <a:spAutoFit/>
          </a:bodyPr>
          <a:lstStyle/>
          <a:p>
            <a:r>
              <a:rPr lang="en-US" sz="2400" b="1" dirty="0" smtClean="0">
                <a:latin typeface="Helvetica"/>
                <a:cs typeface="Helvetica"/>
              </a:rPr>
              <a:t>Directed</a:t>
            </a:r>
            <a:endParaRPr lang="en-US" sz="2400" dirty="0">
              <a:latin typeface="Helvetica"/>
              <a:cs typeface="Helvetica"/>
            </a:endParaRPr>
          </a:p>
        </p:txBody>
      </p:sp>
      <p:sp>
        <p:nvSpPr>
          <p:cNvPr id="97" name="Rectangle 96"/>
          <p:cNvSpPr/>
          <p:nvPr/>
        </p:nvSpPr>
        <p:spPr>
          <a:xfrm>
            <a:off x="209984" y="5327849"/>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8" name="Group 54"/>
          <p:cNvGrpSpPr/>
          <p:nvPr/>
        </p:nvGrpSpPr>
        <p:grpSpPr>
          <a:xfrm>
            <a:off x="552884" y="3142815"/>
            <a:ext cx="2608619" cy="1593161"/>
            <a:chOff x="4678340" y="2394466"/>
            <a:chExt cx="2914714" cy="1780103"/>
          </a:xfrm>
        </p:grpSpPr>
        <p:sp>
          <p:nvSpPr>
            <p:cNvPr id="99" name="Oval 98"/>
            <p:cNvSpPr/>
            <p:nvPr/>
          </p:nvSpPr>
          <p:spPr>
            <a:xfrm>
              <a:off x="5181600" y="249709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6019800" y="2870874"/>
              <a:ext cx="164069" cy="164069"/>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4724401" y="3459205"/>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6705601" y="257913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7428985" y="3401198"/>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6729629" y="396857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Arrow Connector 104"/>
            <p:cNvCxnSpPr>
              <a:stCxn id="101" idx="7"/>
              <a:endCxn id="99" idx="4"/>
            </p:cNvCxnSpPr>
            <p:nvPr/>
          </p:nvCxnSpPr>
          <p:spPr>
            <a:xfrm rot="5400000" flipH="1" flipV="1">
              <a:off x="4653006" y="2872603"/>
              <a:ext cx="822066" cy="3991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100" idx="2"/>
              <a:endCxn id="99" idx="5"/>
            </p:cNvCxnSpPr>
            <p:nvPr/>
          </p:nvCxnSpPr>
          <p:spPr>
            <a:xfrm rot="10800000">
              <a:off x="5321642" y="2637140"/>
              <a:ext cx="698159" cy="3157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101" idx="6"/>
              <a:endCxn id="100" idx="3"/>
            </p:cNvCxnSpPr>
            <p:nvPr/>
          </p:nvCxnSpPr>
          <p:spPr>
            <a:xfrm flipV="1">
              <a:off x="4888470" y="3010916"/>
              <a:ext cx="1155357" cy="53032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a:stCxn id="102" idx="3"/>
              <a:endCxn id="100" idx="6"/>
            </p:cNvCxnSpPr>
            <p:nvPr/>
          </p:nvCxnSpPr>
          <p:spPr>
            <a:xfrm rot="5400000">
              <a:off x="6339881" y="2563162"/>
              <a:ext cx="233736" cy="545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stCxn id="103" idx="1"/>
              <a:endCxn id="102" idx="5"/>
            </p:cNvCxnSpPr>
            <p:nvPr/>
          </p:nvCxnSpPr>
          <p:spPr>
            <a:xfrm rot="16200000" flipV="1">
              <a:off x="6796302" y="2768514"/>
              <a:ext cx="706052" cy="6073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104" idx="7"/>
              <a:endCxn id="103" idx="3"/>
            </p:cNvCxnSpPr>
            <p:nvPr/>
          </p:nvCxnSpPr>
          <p:spPr>
            <a:xfrm rot="5400000" flipH="1" flipV="1">
              <a:off x="6935662" y="3475249"/>
              <a:ext cx="451358" cy="5833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1" name="Oval 110"/>
            <p:cNvSpPr/>
            <p:nvPr/>
          </p:nvSpPr>
          <p:spPr>
            <a:xfrm>
              <a:off x="5937765" y="3483232"/>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Arrow Connector 111"/>
            <p:cNvCxnSpPr>
              <a:stCxn id="111" idx="5"/>
              <a:endCxn id="104" idx="1"/>
            </p:cNvCxnSpPr>
            <p:nvPr/>
          </p:nvCxnSpPr>
          <p:spPr>
            <a:xfrm rot="16200000" flipH="1">
              <a:off x="6231069" y="3470011"/>
              <a:ext cx="369324" cy="67584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13" name="Rectangle 2"/>
            <p:cNvSpPr>
              <a:spLocks/>
            </p:cNvSpPr>
            <p:nvPr/>
          </p:nvSpPr>
          <p:spPr bwMode="auto">
            <a:xfrm>
              <a:off x="4678340" y="3623274"/>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114" name="Rectangle 2"/>
            <p:cNvSpPr>
              <a:spLocks/>
            </p:cNvSpPr>
            <p:nvPr/>
          </p:nvSpPr>
          <p:spPr bwMode="auto">
            <a:xfrm>
              <a:off x="5663105" y="3472934"/>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
          <p:nvSpPr>
            <p:cNvPr id="115" name="Rectangle 2"/>
            <p:cNvSpPr>
              <a:spLocks/>
            </p:cNvSpPr>
            <p:nvPr/>
          </p:nvSpPr>
          <p:spPr bwMode="auto">
            <a:xfrm>
              <a:off x="6858000" y="3968234"/>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116" name="Rectangle 2"/>
            <p:cNvSpPr>
              <a:spLocks/>
            </p:cNvSpPr>
            <p:nvPr/>
          </p:nvSpPr>
          <p:spPr bwMode="auto">
            <a:xfrm>
              <a:off x="4953000" y="2476501"/>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117" name="Rectangle 2"/>
            <p:cNvSpPr>
              <a:spLocks/>
            </p:cNvSpPr>
            <p:nvPr/>
          </p:nvSpPr>
          <p:spPr bwMode="auto">
            <a:xfrm>
              <a:off x="5964504" y="2686209"/>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118" name="Rectangle 2"/>
            <p:cNvSpPr>
              <a:spLocks/>
            </p:cNvSpPr>
            <p:nvPr/>
          </p:nvSpPr>
          <p:spPr bwMode="auto">
            <a:xfrm>
              <a:off x="6659540" y="2394466"/>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119" name="Rectangle 2"/>
            <p:cNvSpPr>
              <a:spLocks/>
            </p:cNvSpPr>
            <p:nvPr/>
          </p:nvSpPr>
          <p:spPr bwMode="auto">
            <a:xfrm>
              <a:off x="7154325" y="3366873"/>
              <a:ext cx="274660" cy="206335"/>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E</a:t>
              </a:r>
              <a:endParaRPr lang="en-US" sz="1200" b="1" dirty="0">
                <a:latin typeface="Helvetica"/>
                <a:ea typeface="Trebuchet MS" pitchFamily="-112" charset="0"/>
                <a:cs typeface="Helvetica"/>
                <a:sym typeface="Trebuchet MS" pitchFamily="-112" charset="0"/>
              </a:endParaRPr>
            </a:p>
          </p:txBody>
        </p:sp>
      </p:grpSp>
      <p:sp>
        <p:nvSpPr>
          <p:cNvPr id="120" name="Oval 119"/>
          <p:cNvSpPr/>
          <p:nvPr/>
        </p:nvSpPr>
        <p:spPr>
          <a:xfrm>
            <a:off x="847628" y="579110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849500" y="1009284"/>
            <a:ext cx="351378" cy="369332"/>
          </a:xfrm>
          <a:prstGeom prst="rect">
            <a:avLst/>
          </a:prstGeom>
          <a:noFill/>
        </p:spPr>
        <p:txBody>
          <a:bodyPr wrap="none" rtlCol="0">
            <a:spAutoFit/>
          </a:bodyPr>
          <a:lstStyle/>
          <a:p>
            <a:r>
              <a:rPr lang="en-US" dirty="0" smtClean="0"/>
              <a:t>A</a:t>
            </a:r>
            <a:endParaRPr lang="en-US" dirty="0"/>
          </a:p>
        </p:txBody>
      </p:sp>
      <p:sp>
        <p:nvSpPr>
          <p:cNvPr id="124" name="TextBox 123"/>
          <p:cNvSpPr txBox="1"/>
          <p:nvPr/>
        </p:nvSpPr>
        <p:spPr>
          <a:xfrm>
            <a:off x="2395891" y="1848789"/>
            <a:ext cx="338629" cy="369332"/>
          </a:xfrm>
          <a:prstGeom prst="rect">
            <a:avLst/>
          </a:prstGeom>
          <a:noFill/>
        </p:spPr>
        <p:txBody>
          <a:bodyPr wrap="none" rtlCol="0">
            <a:spAutoFit/>
          </a:bodyPr>
          <a:lstStyle/>
          <a:p>
            <a:r>
              <a:rPr lang="en-US" dirty="0" smtClean="0"/>
              <a:t>B</a:t>
            </a:r>
            <a:endParaRPr lang="en-US" dirty="0"/>
          </a:p>
        </p:txBody>
      </p:sp>
      <p:graphicFrame>
        <p:nvGraphicFramePr>
          <p:cNvPr id="315403" name="Object 7"/>
          <p:cNvGraphicFramePr>
            <a:graphicFrameLocks noChangeAspect="1"/>
          </p:cNvGraphicFramePr>
          <p:nvPr/>
        </p:nvGraphicFramePr>
        <p:xfrm>
          <a:off x="3605213" y="1608138"/>
          <a:ext cx="825500" cy="365125"/>
        </p:xfrm>
        <a:graphic>
          <a:graphicData uri="http://schemas.openxmlformats.org/presentationml/2006/ole">
            <mc:AlternateContent xmlns:mc="http://schemas.openxmlformats.org/markup-compatibility/2006">
              <mc:Choice xmlns:v="urn:schemas-microsoft-com:vml" Requires="v">
                <p:oleObj spid="_x0000_s315587" name="Equation" r:id="rId14" imgW="393700" imgH="177800" progId="Equation.3">
                  <p:embed/>
                </p:oleObj>
              </mc:Choice>
              <mc:Fallback>
                <p:oleObj name="Equation" r:id="rId14" imgW="393700" imgH="177800" progId="Equation.3">
                  <p:embed/>
                  <p:pic>
                    <p:nvPicPr>
                      <p:cNvPr id="0" name="Picture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05213" y="1608138"/>
                        <a:ext cx="82550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BIT OF STATISTICS</a:t>
            </a:r>
          </a:p>
        </p:txBody>
      </p:sp>
      <p:pic>
        <p:nvPicPr>
          <p:cNvPr id="3" name="Picture 2"/>
          <p:cNvPicPr>
            <a:picLocks noChangeAspect="1"/>
          </p:cNvPicPr>
          <p:nvPr/>
        </p:nvPicPr>
        <p:blipFill>
          <a:blip r:embed="rId2"/>
          <a:stretch>
            <a:fillRect/>
          </a:stretch>
        </p:blipFill>
        <p:spPr>
          <a:xfrm>
            <a:off x="639233" y="1087967"/>
            <a:ext cx="3255434" cy="3798006"/>
          </a:xfrm>
          <a:prstGeom prst="rect">
            <a:avLst/>
          </a:prstGeom>
        </p:spPr>
      </p:pic>
      <p:pic>
        <p:nvPicPr>
          <p:cNvPr id="6" name="Picture 5"/>
          <p:cNvPicPr>
            <a:picLocks noChangeAspect="1"/>
          </p:cNvPicPr>
          <p:nvPr/>
        </p:nvPicPr>
        <p:blipFill>
          <a:blip r:embed="rId3"/>
          <a:stretch>
            <a:fillRect/>
          </a:stretch>
        </p:blipFill>
        <p:spPr>
          <a:xfrm>
            <a:off x="4419600" y="1076855"/>
            <a:ext cx="3505199" cy="380911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ext Box 3"/>
          <p:cNvSpPr txBox="1">
            <a:spLocks noChangeArrowheads="1"/>
          </p:cNvSpPr>
          <p:nvPr/>
        </p:nvSpPr>
        <p:spPr bwMode="auto">
          <a:xfrm>
            <a:off x="3683000" y="2032000"/>
            <a:ext cx="6070600" cy="904863"/>
          </a:xfrm>
          <a:prstGeom prst="rect">
            <a:avLst/>
          </a:prstGeom>
          <a:noFill/>
          <a:ln w="9525">
            <a:noFill/>
            <a:miter lim="800000"/>
            <a:headEnd/>
            <a:tailEnd/>
          </a:ln>
        </p:spPr>
        <p:txBody>
          <a:bodyPr wrap="square">
            <a:prstTxWarp prst="textNoShape">
              <a:avLst/>
            </a:prstTxWarp>
            <a:spAutoFit/>
          </a:bodyPr>
          <a:lstStyle/>
          <a:p>
            <a:pPr>
              <a:lnSpc>
                <a:spcPct val="180000"/>
              </a:lnSpc>
            </a:pPr>
            <a:r>
              <a:rPr lang="en-US" sz="1600" dirty="0">
                <a:latin typeface="Helvetica"/>
                <a:cs typeface="Helvetica"/>
              </a:rPr>
              <a:t>N – the number of nodes in the </a:t>
            </a:r>
            <a:r>
              <a:rPr lang="en-US" sz="1600" dirty="0" smtClean="0">
                <a:latin typeface="Helvetica"/>
                <a:cs typeface="Helvetica"/>
              </a:rPr>
              <a:t>graph</a:t>
            </a:r>
          </a:p>
          <a:p>
            <a:pPr>
              <a:buFontTx/>
              <a:buChar char="•"/>
            </a:pPr>
            <a:endParaRPr lang="en-US" sz="2400" dirty="0">
              <a:latin typeface="Times New Roman" pitchFamily="-110" charset="0"/>
            </a:endParaRPr>
          </a:p>
        </p:txBody>
      </p:sp>
      <p:graphicFrame>
        <p:nvGraphicFramePr>
          <p:cNvPr id="2050" name="Object 4"/>
          <p:cNvGraphicFramePr>
            <a:graphicFrameLocks noChangeAspect="1"/>
          </p:cNvGraphicFramePr>
          <p:nvPr/>
        </p:nvGraphicFramePr>
        <p:xfrm>
          <a:off x="3753643" y="1104345"/>
          <a:ext cx="1636713" cy="654844"/>
        </p:xfrm>
        <a:graphic>
          <a:graphicData uri="http://schemas.openxmlformats.org/presentationml/2006/ole">
            <mc:AlternateContent xmlns:mc="http://schemas.openxmlformats.org/markup-compatibility/2006">
              <mc:Choice xmlns:v="urn:schemas-microsoft-com:vml" Requires="v">
                <p:oleObj spid="_x0000_s318590" name="Equation" r:id="rId3" imgW="7315200" imgH="3505200" progId="Equation.3">
                  <p:embed/>
                </p:oleObj>
              </mc:Choice>
              <mc:Fallback>
                <p:oleObj name="Equation" r:id="rId3" imgW="7315200" imgH="3505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3643" y="1104345"/>
                        <a:ext cx="1636713" cy="6548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5" name="AutoShape 7"/>
          <p:cNvSpPr>
            <a:spLocks noChangeArrowheads="1"/>
          </p:cNvSpPr>
          <p:nvPr/>
        </p:nvSpPr>
        <p:spPr bwMode="auto">
          <a:xfrm>
            <a:off x="1143000" y="3841829"/>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graphicFrame>
        <p:nvGraphicFramePr>
          <p:cNvPr id="2051" name="Object 11"/>
          <p:cNvGraphicFramePr>
            <a:graphicFrameLocks noChangeAspect="1"/>
          </p:cNvGraphicFramePr>
          <p:nvPr/>
        </p:nvGraphicFramePr>
        <p:xfrm>
          <a:off x="3144838" y="3331622"/>
          <a:ext cx="5922963" cy="654844"/>
        </p:xfrm>
        <a:graphic>
          <a:graphicData uri="http://schemas.openxmlformats.org/presentationml/2006/ole">
            <mc:AlternateContent xmlns:mc="http://schemas.openxmlformats.org/markup-compatibility/2006">
              <mc:Choice xmlns:v="urn:schemas-microsoft-com:vml" Requires="v">
                <p:oleObj spid="_x0000_s318591" name="Equation" r:id="rId5" imgW="7315200" imgH="965200" progId="Equation.3">
                  <p:embed/>
                </p:oleObj>
              </mc:Choice>
              <mc:Fallback>
                <p:oleObj name="Equation" r:id="rId5" imgW="7315200" imgH="9652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4838" y="3331622"/>
                        <a:ext cx="5922963" cy="6548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8" name="Object 4"/>
          <p:cNvGraphicFramePr>
            <a:graphicFrameLocks noChangeAspect="1"/>
          </p:cNvGraphicFramePr>
          <p:nvPr/>
        </p:nvGraphicFramePr>
        <p:xfrm>
          <a:off x="5774008" y="1104346"/>
          <a:ext cx="1173162" cy="654844"/>
        </p:xfrm>
        <a:graphic>
          <a:graphicData uri="http://schemas.openxmlformats.org/presentationml/2006/ole">
            <mc:AlternateContent xmlns:mc="http://schemas.openxmlformats.org/markup-compatibility/2006">
              <mc:Choice xmlns:v="urn:schemas-microsoft-com:vml" Requires="v">
                <p:oleObj spid="_x0000_s318592" name="Equation" r:id="rId7" imgW="558800" imgH="368300" progId="Equation.3">
                  <p:embed/>
                </p:oleObj>
              </mc:Choice>
              <mc:Fallback>
                <p:oleObj name="Equation" r:id="rId7" imgW="558800" imgH="3683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4008" y="1104346"/>
                        <a:ext cx="1173162" cy="6548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9" name="Object 4"/>
          <p:cNvGraphicFramePr>
            <a:graphicFrameLocks noChangeAspect="1"/>
          </p:cNvGraphicFramePr>
          <p:nvPr/>
        </p:nvGraphicFramePr>
        <p:xfrm>
          <a:off x="5880370" y="4551772"/>
          <a:ext cx="1066800" cy="509323"/>
        </p:xfrm>
        <a:graphic>
          <a:graphicData uri="http://schemas.openxmlformats.org/presentationml/2006/ole">
            <mc:AlternateContent xmlns:mc="http://schemas.openxmlformats.org/markup-compatibility/2006">
              <mc:Choice xmlns:v="urn:schemas-microsoft-com:vml" Requires="v">
                <p:oleObj spid="_x0000_s318593" name="Equation" r:id="rId9" imgW="508000" imgH="368300" progId="Equation.3">
                  <p:embed/>
                </p:oleObj>
              </mc:Choice>
              <mc:Fallback>
                <p:oleObj name="Equation" r:id="rId9" imgW="508000" imgH="3683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0370" y="4551772"/>
                        <a:ext cx="1066800" cy="509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AVERAGE DEGREE</a:t>
            </a:r>
          </a:p>
        </p:txBody>
      </p:sp>
      <p:sp>
        <p:nvSpPr>
          <p:cNvPr id="17" name="TextBox 16"/>
          <p:cNvSpPr txBox="1"/>
          <p:nvPr/>
        </p:nvSpPr>
        <p:spPr>
          <a:xfrm rot="16200000">
            <a:off x="-683568" y="1394767"/>
            <a:ext cx="1981200" cy="461665"/>
          </a:xfrm>
          <a:prstGeom prst="rect">
            <a:avLst/>
          </a:prstGeom>
          <a:noFill/>
        </p:spPr>
        <p:txBody>
          <a:bodyPr wrap="square" rtlCol="0">
            <a:spAutoFit/>
          </a:bodyPr>
          <a:lstStyle/>
          <a:p>
            <a:r>
              <a:rPr lang="en-US" sz="2400" b="1" dirty="0" smtClean="0">
                <a:latin typeface="Helvetica"/>
                <a:cs typeface="Helvetica"/>
              </a:rPr>
              <a:t>Undirected</a:t>
            </a:r>
            <a:endParaRPr lang="en-US" sz="2400" dirty="0">
              <a:latin typeface="Helvetica"/>
              <a:cs typeface="Helvetica"/>
            </a:endParaRPr>
          </a:p>
        </p:txBody>
      </p:sp>
      <p:sp>
        <p:nvSpPr>
          <p:cNvPr id="18" name="TextBox 17"/>
          <p:cNvSpPr txBox="1"/>
          <p:nvPr/>
        </p:nvSpPr>
        <p:spPr>
          <a:xfrm rot="16200000">
            <a:off x="-683567" y="3693468"/>
            <a:ext cx="1981200" cy="461665"/>
          </a:xfrm>
          <a:prstGeom prst="rect">
            <a:avLst/>
          </a:prstGeom>
          <a:noFill/>
        </p:spPr>
        <p:txBody>
          <a:bodyPr wrap="square" rtlCol="0">
            <a:spAutoFit/>
          </a:bodyPr>
          <a:lstStyle/>
          <a:p>
            <a:r>
              <a:rPr lang="en-US" sz="2400" b="1" dirty="0" smtClean="0">
                <a:latin typeface="Helvetica"/>
                <a:cs typeface="Helvetica"/>
              </a:rPr>
              <a:t>Directed</a:t>
            </a:r>
            <a:endParaRPr lang="en-US" sz="2400" dirty="0">
              <a:latin typeface="Helvetica"/>
              <a:cs typeface="Helvetica"/>
            </a:endParaRPr>
          </a:p>
        </p:txBody>
      </p:sp>
      <p:sp>
        <p:nvSpPr>
          <p:cNvPr id="19" name="Rectangle 18"/>
          <p:cNvSpPr/>
          <p:nvPr/>
        </p:nvSpPr>
        <p:spPr>
          <a:xfrm>
            <a:off x="266700" y="2915972"/>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53"/>
          <p:cNvGrpSpPr/>
          <p:nvPr/>
        </p:nvGrpSpPr>
        <p:grpSpPr>
          <a:xfrm>
            <a:off x="609600" y="3397939"/>
            <a:ext cx="2608619" cy="1593161"/>
            <a:chOff x="609600" y="3397939"/>
            <a:chExt cx="2608619" cy="1593161"/>
          </a:xfrm>
        </p:grpSpPr>
        <p:sp>
          <p:nvSpPr>
            <p:cNvPr id="55" name="AutoShape 9"/>
            <p:cNvSpPr>
              <a:spLocks noChangeArrowheads="1"/>
            </p:cNvSpPr>
            <p:nvPr/>
          </p:nvSpPr>
          <p:spPr bwMode="auto">
            <a:xfrm>
              <a:off x="1143000" y="3841829"/>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56" name="Oval 55"/>
            <p:cNvSpPr/>
            <p:nvPr/>
          </p:nvSpPr>
          <p:spPr>
            <a:xfrm>
              <a:off x="1060009" y="348979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810184" y="382431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650824" y="435086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2423964" y="3563211"/>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3071380" y="429894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445468" y="480673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p:cNvCxnSpPr>
              <a:stCxn id="58" idx="7"/>
              <a:endCxn id="56" idx="4"/>
            </p:cNvCxnSpPr>
            <p:nvPr/>
          </p:nvCxnSpPr>
          <p:spPr>
            <a:xfrm rot="5400000" flipH="1" flipV="1">
              <a:off x="586927" y="3825863"/>
              <a:ext cx="735735" cy="3572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56" idx="5"/>
              <a:endCxn id="57" idx="2"/>
            </p:cNvCxnSpPr>
            <p:nvPr/>
          </p:nvCxnSpPr>
          <p:spPr>
            <a:xfrm rot="16200000" flipH="1">
              <a:off x="1356460" y="3444012"/>
              <a:ext cx="282609" cy="6248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8" idx="6"/>
              <a:endCxn id="57" idx="3"/>
            </p:cNvCxnSpPr>
            <p:nvPr/>
          </p:nvCxnSpPr>
          <p:spPr>
            <a:xfrm flipV="1">
              <a:off x="797663" y="3949651"/>
              <a:ext cx="1034025" cy="47463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59" idx="3"/>
              <a:endCxn id="57" idx="6"/>
            </p:cNvCxnSpPr>
            <p:nvPr/>
          </p:nvCxnSpPr>
          <p:spPr>
            <a:xfrm rot="5400000">
              <a:off x="2096651" y="3548919"/>
              <a:ext cx="209190" cy="4884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60" idx="1"/>
              <a:endCxn id="59" idx="5"/>
            </p:cNvCxnSpPr>
            <p:nvPr/>
          </p:nvCxnSpPr>
          <p:spPr>
            <a:xfrm rot="16200000" flipV="1">
              <a:off x="2505140" y="3732705"/>
              <a:ext cx="631904" cy="54358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61" idx="7"/>
              <a:endCxn id="60" idx="3"/>
            </p:cNvCxnSpPr>
            <p:nvPr/>
          </p:nvCxnSpPr>
          <p:spPr>
            <a:xfrm rot="5400000" flipH="1" flipV="1">
              <a:off x="2629865" y="4365221"/>
              <a:ext cx="403958" cy="52208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8" name="Rectangle 2"/>
            <p:cNvSpPr>
              <a:spLocks/>
            </p:cNvSpPr>
            <p:nvPr/>
          </p:nvSpPr>
          <p:spPr bwMode="auto">
            <a:xfrm>
              <a:off x="609600" y="44977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69" name="Rectangle 2"/>
            <p:cNvSpPr>
              <a:spLocks/>
            </p:cNvSpPr>
            <p:nvPr/>
          </p:nvSpPr>
          <p:spPr bwMode="auto">
            <a:xfrm>
              <a:off x="2560358" y="480643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70" name="Rectangle 2"/>
            <p:cNvSpPr>
              <a:spLocks/>
            </p:cNvSpPr>
            <p:nvPr/>
          </p:nvSpPr>
          <p:spPr bwMode="auto">
            <a:xfrm>
              <a:off x="855416" y="347135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71" name="Rectangle 2"/>
            <p:cNvSpPr>
              <a:spLocks/>
            </p:cNvSpPr>
            <p:nvPr/>
          </p:nvSpPr>
          <p:spPr bwMode="auto">
            <a:xfrm>
              <a:off x="1760695" y="365904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72" name="Rectangle 2"/>
            <p:cNvSpPr>
              <a:spLocks/>
            </p:cNvSpPr>
            <p:nvPr/>
          </p:nvSpPr>
          <p:spPr bwMode="auto">
            <a:xfrm>
              <a:off x="2382740" y="339793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73" name="Rectangle 2"/>
            <p:cNvSpPr>
              <a:spLocks/>
            </p:cNvSpPr>
            <p:nvPr/>
          </p:nvSpPr>
          <p:spPr bwMode="auto">
            <a:xfrm>
              <a:off x="2825564" y="426822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E</a:t>
              </a:r>
              <a:endParaRPr lang="en-US" sz="1200" b="1" dirty="0">
                <a:latin typeface="Helvetica"/>
                <a:ea typeface="Trebuchet MS" pitchFamily="-112" charset="0"/>
                <a:cs typeface="Helvetica"/>
                <a:sym typeface="Trebuchet MS" pitchFamily="-112" charset="0"/>
              </a:endParaRPr>
            </a:p>
          </p:txBody>
        </p:sp>
      </p:grpSp>
      <p:grpSp>
        <p:nvGrpSpPr>
          <p:cNvPr id="3" name="Group 73"/>
          <p:cNvGrpSpPr/>
          <p:nvPr/>
        </p:nvGrpSpPr>
        <p:grpSpPr>
          <a:xfrm>
            <a:off x="776159" y="677763"/>
            <a:ext cx="2662318" cy="1942795"/>
            <a:chOff x="776159" y="677763"/>
            <a:chExt cx="2662318" cy="1942795"/>
          </a:xfrm>
        </p:grpSpPr>
        <p:sp>
          <p:nvSpPr>
            <p:cNvPr id="75" name="Oval 74"/>
            <p:cNvSpPr/>
            <p:nvPr/>
          </p:nvSpPr>
          <p:spPr>
            <a:xfrm>
              <a:off x="797663" y="6777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613856" y="751182"/>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2466972" y="830163"/>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944502" y="1270000"/>
              <a:ext cx="146839" cy="146839"/>
            </a:xfrm>
            <a:prstGeom prst="ellipse">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540436" y="1196580"/>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883603" y="159808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825564" y="132358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2235901" y="1943100"/>
              <a:ext cx="146839" cy="146839"/>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2570804" y="2247900"/>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88679" y="2394739"/>
              <a:ext cx="146839" cy="146839"/>
            </a:xfrm>
            <a:prstGeom prst="ellipse">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1329255"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776159" y="1796261"/>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913170" y="239473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8" name="Straight Connector 87"/>
            <p:cNvCxnSpPr>
              <a:stCxn id="75" idx="6"/>
              <a:endCxn id="76" idx="2"/>
            </p:cNvCxnSpPr>
            <p:nvPr/>
          </p:nvCxnSpPr>
          <p:spPr>
            <a:xfrm>
              <a:off x="944502" y="751183"/>
              <a:ext cx="669354" cy="734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76" idx="6"/>
              <a:endCxn id="77" idx="2"/>
            </p:cNvCxnSpPr>
            <p:nvPr/>
          </p:nvCxnSpPr>
          <p:spPr>
            <a:xfrm>
              <a:off x="1760695" y="824602"/>
              <a:ext cx="706277" cy="7898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78" idx="6"/>
              <a:endCxn id="79" idx="2"/>
            </p:cNvCxnSpPr>
            <p:nvPr/>
          </p:nvCxnSpPr>
          <p:spPr>
            <a:xfrm flipV="1">
              <a:off x="1091341" y="1270000"/>
              <a:ext cx="449095" cy="734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79" idx="5"/>
              <a:endCxn id="80" idx="1"/>
            </p:cNvCxnSpPr>
            <p:nvPr/>
          </p:nvCxnSpPr>
          <p:spPr>
            <a:xfrm rot="16200000" flipH="1">
              <a:off x="1636600" y="1351086"/>
              <a:ext cx="297678" cy="23933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80" idx="5"/>
              <a:endCxn id="82" idx="1"/>
            </p:cNvCxnSpPr>
            <p:nvPr/>
          </p:nvCxnSpPr>
          <p:spPr>
            <a:xfrm rot="16200000" flipH="1">
              <a:off x="2012581" y="1719780"/>
              <a:ext cx="241180" cy="2484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0" idx="7"/>
              <a:endCxn id="81" idx="2"/>
            </p:cNvCxnSpPr>
            <p:nvPr/>
          </p:nvCxnSpPr>
          <p:spPr>
            <a:xfrm rot="5400000" flipH="1" flipV="1">
              <a:off x="2305955" y="1099984"/>
              <a:ext cx="222593" cy="8166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81" idx="3"/>
              <a:endCxn id="82" idx="7"/>
            </p:cNvCxnSpPr>
            <p:nvPr/>
          </p:nvCxnSpPr>
          <p:spPr>
            <a:xfrm rot="5400000">
              <a:off x="2346308" y="1463843"/>
              <a:ext cx="515689" cy="4858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82" idx="5"/>
              <a:endCxn id="83" idx="1"/>
            </p:cNvCxnSpPr>
            <p:nvPr/>
          </p:nvCxnSpPr>
          <p:spPr>
            <a:xfrm rot="16200000" flipH="1">
              <a:off x="2376288" y="2053383"/>
              <a:ext cx="200969" cy="23107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4" idx="6"/>
              <a:endCxn id="83" idx="2"/>
            </p:cNvCxnSpPr>
            <p:nvPr/>
          </p:nvCxnSpPr>
          <p:spPr>
            <a:xfrm flipV="1">
              <a:off x="1935518" y="2321320"/>
              <a:ext cx="635286" cy="14683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2" idx="3"/>
              <a:endCxn id="84" idx="7"/>
            </p:cNvCxnSpPr>
            <p:nvPr/>
          </p:nvCxnSpPr>
          <p:spPr>
            <a:xfrm rot="5400000">
              <a:off x="1911806" y="2070644"/>
              <a:ext cx="347808" cy="343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85" idx="5"/>
              <a:endCxn id="84" idx="1"/>
            </p:cNvCxnSpPr>
            <p:nvPr/>
          </p:nvCxnSpPr>
          <p:spPr>
            <a:xfrm rot="16200000" flipH="1">
              <a:off x="1495192" y="2101251"/>
              <a:ext cx="274389" cy="35559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87" idx="0"/>
              <a:endCxn id="86" idx="4"/>
            </p:cNvCxnSpPr>
            <p:nvPr/>
          </p:nvCxnSpPr>
          <p:spPr>
            <a:xfrm rot="16200000" flipV="1">
              <a:off x="692266" y="2100414"/>
              <a:ext cx="451639" cy="13701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2972403" y="1619594"/>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825564" y="24737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3291638" y="2016519"/>
              <a:ext cx="146839" cy="14683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a:stCxn id="100" idx="5"/>
              <a:endCxn id="102" idx="1"/>
            </p:cNvCxnSpPr>
            <p:nvPr/>
          </p:nvCxnSpPr>
          <p:spPr>
            <a:xfrm rot="16200000" flipH="1">
              <a:off x="3058893" y="1783774"/>
              <a:ext cx="293094" cy="2154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02" idx="3"/>
              <a:endCxn id="101" idx="7"/>
            </p:cNvCxnSpPr>
            <p:nvPr/>
          </p:nvCxnSpPr>
          <p:spPr>
            <a:xfrm rot="5400000">
              <a:off x="2955337" y="2137417"/>
              <a:ext cx="353369" cy="36224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5" name="Rectangle 2"/>
            <p:cNvSpPr>
              <a:spLocks/>
            </p:cNvSpPr>
            <p:nvPr/>
          </p:nvSpPr>
          <p:spPr bwMode="auto">
            <a:xfrm>
              <a:off x="887614" y="141683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latin typeface="Helvetica"/>
                  <a:ea typeface="Trebuchet MS" pitchFamily="-112" charset="0"/>
                  <a:cs typeface="Helvetica"/>
                  <a:sym typeface="Trebuchet MS" pitchFamily="-112" charset="0"/>
                </a:rPr>
                <a:t>j</a:t>
              </a:r>
              <a:endParaRPr lang="en-US" sz="1200" b="1" dirty="0">
                <a:latin typeface="Helvetica"/>
                <a:ea typeface="Trebuchet MS" pitchFamily="-112" charset="0"/>
                <a:cs typeface="Helvetica"/>
                <a:sym typeface="Trebuchet MS" pitchFamily="-112" charset="0"/>
              </a:endParaRPr>
            </a:p>
          </p:txBody>
        </p:sp>
        <p:sp>
          <p:nvSpPr>
            <p:cNvPr id="106" name="Rectangle 2"/>
            <p:cNvSpPr>
              <a:spLocks/>
            </p:cNvSpPr>
            <p:nvPr/>
          </p:nvSpPr>
          <p:spPr bwMode="auto">
            <a:xfrm>
              <a:off x="2006511" y="191083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latin typeface="Helvetica"/>
                  <a:ea typeface="Trebuchet MS" pitchFamily="-112" charset="0"/>
                  <a:cs typeface="Helvetica"/>
                  <a:sym typeface="Trebuchet MS" pitchFamily="-112" charset="0"/>
                </a:rPr>
                <a:t>i</a:t>
              </a:r>
              <a:endParaRPr lang="en-US" sz="1200" b="1" dirty="0">
                <a:latin typeface="Helvetica"/>
                <a:ea typeface="Trebuchet MS" pitchFamily="-112" charset="0"/>
                <a:cs typeface="Helvetica"/>
                <a:sym typeface="Trebuchet MS" pitchFamily="-112" charset="0"/>
              </a:endParaRPr>
            </a:p>
          </p:txBody>
        </p:sp>
      </p:gr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Average Degree</a:t>
            </a:r>
          </a:p>
        </p:txBody>
      </p:sp>
      <p:pic>
        <p:nvPicPr>
          <p:cNvPr id="2" name="Picture 1"/>
          <p:cNvPicPr>
            <a:picLocks noChangeAspect="1"/>
          </p:cNvPicPr>
          <p:nvPr/>
        </p:nvPicPr>
        <p:blipFill>
          <a:blip r:embed="rId2"/>
          <a:stretch>
            <a:fillRect/>
          </a:stretch>
        </p:blipFill>
        <p:spPr>
          <a:xfrm>
            <a:off x="65691" y="1388532"/>
            <a:ext cx="9010577" cy="309033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The Bridges of Konigsberg</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Grp="1" noChangeArrowheads="1"/>
          </p:cNvSpPr>
          <p:nvPr>
            <p:ph type="body" idx="1"/>
          </p:nvPr>
        </p:nvSpPr>
        <p:spPr>
          <a:xfrm>
            <a:off x="191574" y="816831"/>
            <a:ext cx="8643938" cy="4559950"/>
          </a:xfrm>
        </p:spPr>
        <p:txBody>
          <a:bodyPr>
            <a:normAutofit/>
          </a:bodyPr>
          <a:lstStyle/>
          <a:p>
            <a:pPr marL="636218">
              <a:buNone/>
            </a:pPr>
            <a:r>
              <a:rPr lang="en-US" sz="2400" b="1" dirty="0">
                <a:latin typeface="Helvetica"/>
                <a:cs typeface="Helvetica"/>
              </a:rPr>
              <a:t>Degree distribution</a:t>
            </a:r>
            <a:r>
              <a:rPr lang="en-US" sz="2400" dirty="0" smtClean="0">
                <a:latin typeface="Helvetica"/>
                <a:cs typeface="Helvetica"/>
              </a:rPr>
              <a:t> </a:t>
            </a:r>
          </a:p>
          <a:p>
            <a:pPr marL="636218">
              <a:buNone/>
            </a:pPr>
            <a:r>
              <a:rPr lang="en-US" sz="1600" dirty="0" err="1" smtClean="0">
                <a:latin typeface="Helvetica"/>
                <a:cs typeface="Helvetica"/>
              </a:rPr>
              <a:t>P</a:t>
            </a:r>
            <a:r>
              <a:rPr lang="en-US" sz="1600" dirty="0" err="1">
                <a:latin typeface="Helvetica"/>
                <a:cs typeface="Helvetica"/>
              </a:rPr>
              <a:t>(k</a:t>
            </a:r>
            <a:r>
              <a:rPr lang="en-US" sz="1600" dirty="0">
                <a:latin typeface="Helvetica"/>
                <a:cs typeface="Helvetica"/>
              </a:rPr>
              <a:t>): probability </a:t>
            </a:r>
            <a:r>
              <a:rPr lang="en-US" sz="1600" dirty="0" smtClean="0">
                <a:latin typeface="Helvetica"/>
                <a:cs typeface="Helvetica"/>
              </a:rPr>
              <a:t>that a</a:t>
            </a:r>
          </a:p>
          <a:p>
            <a:pPr marL="636218">
              <a:buNone/>
            </a:pPr>
            <a:r>
              <a:rPr lang="en-US" sz="1600" dirty="0" smtClean="0">
                <a:latin typeface="Helvetica"/>
                <a:cs typeface="Helvetica"/>
              </a:rPr>
              <a:t> </a:t>
            </a:r>
            <a:r>
              <a:rPr lang="en-US" sz="1600" dirty="0">
                <a:latin typeface="Helvetica"/>
                <a:cs typeface="Helvetica"/>
              </a:rPr>
              <a:t>randomly chosen</a:t>
            </a:r>
            <a:r>
              <a:rPr lang="en-US" sz="1600" dirty="0" smtClean="0">
                <a:latin typeface="Helvetica"/>
                <a:cs typeface="Helvetica"/>
              </a:rPr>
              <a:t> node </a:t>
            </a:r>
          </a:p>
          <a:p>
            <a:pPr marL="636218">
              <a:buNone/>
            </a:pPr>
            <a:r>
              <a:rPr lang="en-US" sz="1600" dirty="0" smtClean="0">
                <a:latin typeface="Helvetica"/>
                <a:cs typeface="Helvetica"/>
              </a:rPr>
              <a:t>has </a:t>
            </a:r>
            <a:r>
              <a:rPr lang="en-US" sz="1600" dirty="0">
                <a:latin typeface="Helvetica"/>
                <a:cs typeface="Helvetica"/>
              </a:rPr>
              <a:t>degree </a:t>
            </a:r>
            <a:r>
              <a:rPr lang="en-US" sz="1600" i="1" dirty="0" err="1" smtClean="0">
                <a:latin typeface="Helvetica"/>
                <a:cs typeface="Helvetica"/>
              </a:rPr>
              <a:t>k</a:t>
            </a:r>
            <a:endParaRPr lang="en-US" sz="1600" i="1" dirty="0" smtClean="0">
              <a:latin typeface="Helvetica"/>
              <a:cs typeface="Helvetica"/>
            </a:endParaRPr>
          </a:p>
          <a:p>
            <a:pPr marL="636218">
              <a:buNone/>
            </a:pPr>
            <a:endParaRPr lang="en-US" sz="1600" b="1" dirty="0" smtClean="0">
              <a:latin typeface="Helvetica"/>
              <a:cs typeface="Helvetica"/>
            </a:endParaRPr>
          </a:p>
          <a:p>
            <a:pPr marL="636218">
              <a:buNone/>
            </a:pPr>
            <a:endParaRPr lang="en-US" sz="1600" b="1" dirty="0" smtClean="0">
              <a:latin typeface="Helvetica"/>
              <a:cs typeface="Helvetica"/>
            </a:endParaRPr>
          </a:p>
          <a:p>
            <a:pPr marL="636218">
              <a:buNone/>
            </a:pPr>
            <a:endParaRPr lang="en-US" sz="1600" b="1" dirty="0" smtClean="0">
              <a:latin typeface="Helvetica"/>
              <a:cs typeface="Helvetica"/>
            </a:endParaRPr>
          </a:p>
          <a:p>
            <a:pPr marL="636218">
              <a:buNone/>
            </a:pPr>
            <a:endParaRPr lang="en-US" sz="1600" b="1" dirty="0" smtClean="0">
              <a:latin typeface="Helvetica"/>
              <a:cs typeface="Helvetica"/>
            </a:endParaRPr>
          </a:p>
          <a:p>
            <a:pPr marL="636218">
              <a:buNone/>
            </a:pPr>
            <a:r>
              <a:rPr lang="en-US" sz="1600" b="1" dirty="0" err="1" smtClean="0">
                <a:latin typeface="Helvetica"/>
                <a:cs typeface="Helvetica"/>
              </a:rPr>
              <a:t>N</a:t>
            </a:r>
            <a:r>
              <a:rPr lang="en-US" sz="1600" b="1" baseline="-6000" dirty="0" err="1" smtClean="0">
                <a:latin typeface="Helvetica"/>
                <a:cs typeface="Helvetica"/>
              </a:rPr>
              <a:t>k</a:t>
            </a:r>
            <a:r>
              <a:rPr lang="en-US" sz="1600" b="1" dirty="0" smtClean="0">
                <a:latin typeface="Helvetica"/>
                <a:cs typeface="Helvetica"/>
              </a:rPr>
              <a:t> </a:t>
            </a:r>
            <a:r>
              <a:rPr lang="en-US" sz="1600" b="1" dirty="0">
                <a:latin typeface="Helvetica"/>
                <a:cs typeface="Helvetica"/>
              </a:rPr>
              <a:t>= # nodes with degree </a:t>
            </a:r>
            <a:r>
              <a:rPr lang="en-US" sz="1600" b="1" dirty="0" err="1" smtClean="0">
                <a:latin typeface="Helvetica"/>
                <a:cs typeface="Helvetica"/>
              </a:rPr>
              <a:t>k</a:t>
            </a:r>
            <a:endParaRPr lang="en-US" sz="1600" b="1" dirty="0" smtClean="0">
              <a:latin typeface="Helvetica"/>
              <a:cs typeface="Helvetica"/>
            </a:endParaRPr>
          </a:p>
          <a:p>
            <a:pPr marL="636218">
              <a:buNone/>
            </a:pPr>
            <a:endParaRPr lang="en-US" sz="1600" b="1" dirty="0" smtClean="0">
              <a:latin typeface="Helvetica"/>
              <a:cs typeface="Helvetica"/>
            </a:endParaRPr>
          </a:p>
          <a:p>
            <a:pPr marL="636218">
              <a:buNone/>
            </a:pPr>
            <a:r>
              <a:rPr lang="en-US" sz="1600" b="1" dirty="0" err="1" smtClean="0">
                <a:latin typeface="Helvetica"/>
                <a:cs typeface="Helvetica"/>
              </a:rPr>
              <a:t>P</a:t>
            </a:r>
            <a:r>
              <a:rPr lang="en-US" sz="1600" b="1" dirty="0" err="1">
                <a:latin typeface="Helvetica"/>
                <a:cs typeface="Helvetica"/>
              </a:rPr>
              <a:t>(k</a:t>
            </a:r>
            <a:r>
              <a:rPr lang="en-US" sz="1600" b="1" dirty="0">
                <a:latin typeface="Helvetica"/>
                <a:cs typeface="Helvetica"/>
              </a:rPr>
              <a:t>) = </a:t>
            </a:r>
            <a:r>
              <a:rPr lang="en-US" sz="1600" b="1" dirty="0" err="1">
                <a:latin typeface="Helvetica"/>
                <a:cs typeface="Helvetica"/>
              </a:rPr>
              <a:t>N</a:t>
            </a:r>
            <a:r>
              <a:rPr lang="en-US" sz="1600" b="1" baseline="-6000" dirty="0" err="1">
                <a:latin typeface="Helvetica"/>
                <a:cs typeface="Helvetica"/>
              </a:rPr>
              <a:t>k</a:t>
            </a:r>
            <a:r>
              <a:rPr lang="en-US" sz="1600" b="1" dirty="0">
                <a:latin typeface="Helvetica"/>
                <a:ea typeface="Zapf Dingbats" pitchFamily="-112" charset="2"/>
                <a:cs typeface="Helvetica"/>
              </a:rPr>
              <a:t> / N     ➔   plot</a:t>
            </a:r>
            <a:endParaRPr lang="en-US" sz="1600" b="1" dirty="0">
              <a:latin typeface="Helvetica"/>
              <a:cs typeface="Helvetica"/>
            </a:endParaRPr>
          </a:p>
          <a:p>
            <a:pPr marL="636218">
              <a:buBlip>
                <a:blip r:embed="rId2"/>
              </a:buBlip>
            </a:pPr>
            <a:endParaRPr lang="en-US" sz="1600" dirty="0">
              <a:latin typeface="Helvetica"/>
              <a:cs typeface="Helvetica"/>
            </a:endParaRPr>
          </a:p>
          <a:p>
            <a:pPr marL="636218">
              <a:buBlip>
                <a:blip r:embed="rId2"/>
              </a:buBlip>
            </a:pPr>
            <a:endParaRPr lang="en-US" sz="1600" dirty="0" smtClean="0">
              <a:latin typeface="Helvetica"/>
              <a:cs typeface="Helvetica"/>
            </a:endParaRPr>
          </a:p>
          <a:p>
            <a:pPr marL="636218">
              <a:buNone/>
            </a:pPr>
            <a:endParaRPr lang="en-US" sz="1600" dirty="0" smtClean="0">
              <a:latin typeface="Helvetica"/>
              <a:cs typeface="Helvetica"/>
            </a:endParaRPr>
          </a:p>
          <a:p>
            <a:pPr marL="636218">
              <a:buNone/>
            </a:pPr>
            <a:endParaRPr lang="en-US" sz="1600" dirty="0" smtClean="0">
              <a:latin typeface="Helvetica"/>
              <a:cs typeface="Helvetica"/>
            </a:endParaRPr>
          </a:p>
          <a:p>
            <a:pPr marL="636218">
              <a:buNone/>
            </a:pPr>
            <a:endParaRPr lang="en-US" sz="1600" dirty="0" smtClean="0">
              <a:latin typeface="Helvetica"/>
              <a:cs typeface="Helvetica"/>
            </a:endParaRPr>
          </a:p>
          <a:p>
            <a:pPr marL="636218">
              <a:buNone/>
            </a:pPr>
            <a:endParaRPr lang="en-US" sz="1600" dirty="0" smtClean="0">
              <a:latin typeface="Helvetica"/>
              <a:cs typeface="Helvetica"/>
            </a:endParaRPr>
          </a:p>
          <a:p>
            <a:pPr marL="636218">
              <a:buNone/>
            </a:pPr>
            <a:endParaRPr lang="en-US" sz="1600" dirty="0" smtClean="0">
              <a:latin typeface="Helvetica"/>
              <a:cs typeface="Helvetica"/>
            </a:endParaRPr>
          </a:p>
          <a:p>
            <a:pPr marL="636218">
              <a:buNone/>
            </a:pPr>
            <a:endParaRPr lang="en-US" sz="1600" dirty="0" smtClean="0">
              <a:latin typeface="Helvetica"/>
              <a:cs typeface="Helvetica"/>
            </a:endParaRPr>
          </a:p>
        </p:txBody>
      </p:sp>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DEGREE DISTRIBUTION</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pic>
        <p:nvPicPr>
          <p:cNvPr id="3" name="Picture 2"/>
          <p:cNvPicPr>
            <a:picLocks noChangeAspect="1"/>
          </p:cNvPicPr>
          <p:nvPr/>
        </p:nvPicPr>
        <p:blipFill>
          <a:blip r:embed="rId3"/>
          <a:stretch>
            <a:fillRect/>
          </a:stretch>
        </p:blipFill>
        <p:spPr>
          <a:xfrm>
            <a:off x="3814232" y="816831"/>
            <a:ext cx="4699547" cy="425786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DEGREE DISTRIBUTION</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pic>
        <p:nvPicPr>
          <p:cNvPr id="62" name="Picture 61" descr="degree2.pdf"/>
          <p:cNvPicPr>
            <a:picLocks noChangeAspect="1"/>
          </p:cNvPicPr>
          <p:nvPr/>
        </p:nvPicPr>
        <p:blipFill>
          <a:blip r:embed="rId3"/>
          <a:stretch>
            <a:fillRect/>
          </a:stretch>
        </p:blipFill>
        <p:spPr>
          <a:xfrm>
            <a:off x="1388534" y="571500"/>
            <a:ext cx="6231466" cy="504797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2" y="984250"/>
            <a:ext cx="8686799" cy="1846659"/>
          </a:xfrm>
          <a:prstGeom prst="rect">
            <a:avLst/>
          </a:prstGeom>
          <a:noFill/>
        </p:spPr>
        <p:txBody>
          <a:bodyPr wrap="square" rtlCol="0">
            <a:spAutoFit/>
          </a:bodyPr>
          <a:lstStyle/>
          <a:p>
            <a:r>
              <a:rPr lang="en-US" sz="1600" b="1" dirty="0">
                <a:solidFill>
                  <a:srgbClr val="800000"/>
                </a:solidFill>
                <a:latin typeface="Helvetica"/>
                <a:cs typeface="Helvetica"/>
              </a:rPr>
              <a:t>D</a:t>
            </a:r>
            <a:r>
              <a:rPr lang="en-US" sz="1600" b="1" dirty="0" smtClean="0">
                <a:solidFill>
                  <a:srgbClr val="800000"/>
                </a:solidFill>
                <a:latin typeface="Helvetica"/>
                <a:cs typeface="Helvetica"/>
              </a:rPr>
              <a:t>iscrete </a:t>
            </a:r>
            <a:r>
              <a:rPr lang="en-US" sz="1600" b="1" dirty="0">
                <a:solidFill>
                  <a:srgbClr val="800000"/>
                </a:solidFill>
                <a:latin typeface="Helvetica"/>
                <a:cs typeface="Helvetica"/>
              </a:rPr>
              <a:t>R</a:t>
            </a:r>
            <a:r>
              <a:rPr lang="en-US" sz="1600" b="1" dirty="0" smtClean="0">
                <a:solidFill>
                  <a:srgbClr val="800000"/>
                </a:solidFill>
                <a:latin typeface="Helvetica"/>
                <a:cs typeface="Helvetica"/>
              </a:rPr>
              <a:t>epresentation</a:t>
            </a:r>
            <a:r>
              <a:rPr lang="en-US" sz="1600" dirty="0" smtClean="0">
                <a:solidFill>
                  <a:srgbClr val="800000"/>
                </a:solidFill>
                <a:latin typeface="Helvetica"/>
                <a:cs typeface="Helvetica"/>
              </a:rPr>
              <a:t>: </a:t>
            </a:r>
            <a:r>
              <a:rPr lang="en-US" sz="1600" b="1" dirty="0" err="1" smtClean="0">
                <a:latin typeface="Helvetica"/>
                <a:cs typeface="Helvetica"/>
              </a:rPr>
              <a:t>p</a:t>
            </a:r>
            <a:r>
              <a:rPr lang="en-US" sz="1600" b="1" baseline="-25000" dirty="0" err="1" smtClean="0">
                <a:latin typeface="Helvetica"/>
                <a:cs typeface="Helvetica"/>
              </a:rPr>
              <a:t>k</a:t>
            </a:r>
            <a:r>
              <a:rPr lang="en-US" sz="1600" b="1" baseline="-25000" dirty="0" smtClean="0">
                <a:latin typeface="Helvetica"/>
                <a:cs typeface="Helvetica"/>
              </a:rPr>
              <a:t> </a:t>
            </a:r>
            <a:r>
              <a:rPr lang="en-US" sz="1600" dirty="0" smtClean="0">
                <a:latin typeface="Helvetica"/>
                <a:cs typeface="Helvetica"/>
              </a:rPr>
              <a:t>is the probability that a node has degree </a:t>
            </a:r>
            <a:r>
              <a:rPr lang="en-US" sz="1600" b="1" dirty="0" smtClean="0">
                <a:latin typeface="Helvetica"/>
                <a:cs typeface="Helvetica"/>
              </a:rPr>
              <a:t>k</a:t>
            </a:r>
            <a:r>
              <a:rPr lang="en-US" sz="1600" dirty="0" smtClean="0">
                <a:latin typeface="Helvetica"/>
                <a:cs typeface="Helvetica"/>
              </a:rPr>
              <a:t>. </a:t>
            </a:r>
          </a:p>
          <a:p>
            <a:endParaRPr lang="en-US" sz="1600" dirty="0" smtClean="0">
              <a:latin typeface="Helvetica"/>
              <a:cs typeface="Helvetica"/>
            </a:endParaRPr>
          </a:p>
          <a:p>
            <a:endParaRPr lang="en-US" sz="1600" dirty="0" smtClean="0">
              <a:latin typeface="Helvetica"/>
              <a:cs typeface="Helvetica"/>
            </a:endParaRPr>
          </a:p>
          <a:p>
            <a:r>
              <a:rPr lang="en-US" sz="1600" b="1" dirty="0">
                <a:solidFill>
                  <a:srgbClr val="800000"/>
                </a:solidFill>
                <a:latin typeface="Helvetica"/>
                <a:cs typeface="Helvetica"/>
              </a:rPr>
              <a:t>C</a:t>
            </a:r>
            <a:r>
              <a:rPr lang="en-US" sz="1600" b="1" dirty="0" smtClean="0">
                <a:solidFill>
                  <a:srgbClr val="800000"/>
                </a:solidFill>
                <a:latin typeface="Helvetica"/>
                <a:cs typeface="Helvetica"/>
              </a:rPr>
              <a:t>ontinuum </a:t>
            </a:r>
            <a:r>
              <a:rPr lang="en-US" sz="1600" b="1" dirty="0">
                <a:solidFill>
                  <a:srgbClr val="800000"/>
                </a:solidFill>
                <a:latin typeface="Helvetica"/>
                <a:cs typeface="Helvetica"/>
              </a:rPr>
              <a:t>D</a:t>
            </a:r>
            <a:r>
              <a:rPr lang="en-US" sz="1600" b="1" dirty="0" smtClean="0">
                <a:solidFill>
                  <a:srgbClr val="800000"/>
                </a:solidFill>
                <a:latin typeface="Helvetica"/>
                <a:cs typeface="Helvetica"/>
              </a:rPr>
              <a:t>escription</a:t>
            </a:r>
            <a:r>
              <a:rPr lang="en-US" sz="1600" dirty="0" smtClean="0">
                <a:solidFill>
                  <a:srgbClr val="800000"/>
                </a:solidFill>
                <a:latin typeface="Helvetica"/>
                <a:cs typeface="Helvetica"/>
              </a:rPr>
              <a:t>:   </a:t>
            </a:r>
            <a:r>
              <a:rPr lang="en-US" sz="1600" b="1" dirty="0" smtClean="0">
                <a:latin typeface="Helvetica"/>
                <a:cs typeface="Helvetica"/>
              </a:rPr>
              <a:t>p(k)</a:t>
            </a:r>
            <a:r>
              <a:rPr lang="en-US" sz="1600" dirty="0" smtClean="0">
                <a:latin typeface="Helvetica"/>
                <a:cs typeface="Helvetica"/>
              </a:rPr>
              <a:t> is the </a:t>
            </a:r>
            <a:r>
              <a:rPr lang="en-US" sz="1600" dirty="0" err="1" smtClean="0">
                <a:latin typeface="Helvetica"/>
                <a:cs typeface="Helvetica"/>
              </a:rPr>
              <a:t>pdf</a:t>
            </a:r>
            <a:r>
              <a:rPr lang="en-US" sz="1600" dirty="0" smtClean="0">
                <a:latin typeface="Helvetica"/>
                <a:cs typeface="Helvetica"/>
              </a:rPr>
              <a:t> of the degrees, where</a:t>
            </a:r>
          </a:p>
          <a:p>
            <a:r>
              <a:rPr lang="en-US" sz="1600" dirty="0" smtClean="0">
                <a:latin typeface="Helvetica"/>
                <a:cs typeface="Helvetica"/>
              </a:rPr>
              <a:t> </a:t>
            </a:r>
          </a:p>
          <a:p>
            <a:r>
              <a:rPr lang="en-US" sz="1600" dirty="0" smtClean="0">
                <a:latin typeface="Helvetica"/>
                <a:cs typeface="Helvetica"/>
              </a:rPr>
              <a:t> </a:t>
            </a:r>
          </a:p>
          <a:p>
            <a:endParaRPr lang="en-US" dirty="0"/>
          </a:p>
        </p:txBody>
      </p:sp>
      <p:sp>
        <p:nvSpPr>
          <p:cNvPr id="7" name="Rectangle 6"/>
          <p:cNvSpPr/>
          <p:nvPr/>
        </p:nvSpPr>
        <p:spPr>
          <a:xfrm>
            <a:off x="228601" y="2857500"/>
            <a:ext cx="6858000" cy="830997"/>
          </a:xfrm>
          <a:prstGeom prst="rect">
            <a:avLst/>
          </a:prstGeom>
        </p:spPr>
        <p:txBody>
          <a:bodyPr wrap="square">
            <a:spAutoFit/>
          </a:bodyPr>
          <a:lstStyle/>
          <a:p>
            <a:r>
              <a:rPr lang="en-US" sz="1600" dirty="0" smtClean="0">
                <a:latin typeface="Helvetica"/>
                <a:cs typeface="Helvetica"/>
              </a:rPr>
              <a:t>represents the probability that a node’s degree is between </a:t>
            </a:r>
            <a:r>
              <a:rPr lang="en-US" sz="1600" b="1" dirty="0" smtClean="0">
                <a:latin typeface="Helvetica"/>
                <a:cs typeface="Helvetica"/>
              </a:rPr>
              <a:t>k</a:t>
            </a:r>
            <a:r>
              <a:rPr lang="en-US" sz="1600" b="1" baseline="-25000" dirty="0" smtClean="0">
                <a:latin typeface="Helvetica"/>
                <a:cs typeface="Helvetica"/>
              </a:rPr>
              <a:t>1</a:t>
            </a:r>
            <a:r>
              <a:rPr lang="en-US" sz="1600" dirty="0" smtClean="0">
                <a:latin typeface="Helvetica"/>
                <a:cs typeface="Helvetica"/>
              </a:rPr>
              <a:t> and </a:t>
            </a:r>
            <a:r>
              <a:rPr lang="en-US" sz="1600" b="1" dirty="0" smtClean="0">
                <a:latin typeface="Helvetica"/>
                <a:cs typeface="Helvetica"/>
              </a:rPr>
              <a:t>k</a:t>
            </a:r>
            <a:r>
              <a:rPr lang="en-US" sz="1600" b="1" baseline="-25000" dirty="0" smtClean="0">
                <a:latin typeface="Helvetica"/>
                <a:cs typeface="Helvetica"/>
              </a:rPr>
              <a:t>2</a:t>
            </a:r>
            <a:r>
              <a:rPr lang="en-US" sz="1600" dirty="0" smtClean="0">
                <a:latin typeface="Helvetica"/>
                <a:cs typeface="Helvetica"/>
              </a:rPr>
              <a:t>. </a:t>
            </a:r>
          </a:p>
          <a:p>
            <a:endParaRPr lang="en-US" sz="1600" dirty="0" smtClean="0">
              <a:latin typeface="Helvetica"/>
              <a:cs typeface="Helvetica"/>
            </a:endParaRPr>
          </a:p>
          <a:p>
            <a:r>
              <a:rPr lang="en-US" sz="1600" b="1" dirty="0" smtClean="0">
                <a:solidFill>
                  <a:srgbClr val="800000"/>
                </a:solidFill>
                <a:latin typeface="Helvetica"/>
                <a:cs typeface="Helvetica"/>
              </a:rPr>
              <a:t>Normalization condition:</a:t>
            </a:r>
            <a:endParaRPr lang="en-US" sz="1600" b="1" dirty="0">
              <a:solidFill>
                <a:srgbClr val="800000"/>
              </a:solidFill>
              <a:latin typeface="Helvetica"/>
              <a:cs typeface="Helvetica"/>
            </a:endParaRPr>
          </a:p>
        </p:txBody>
      </p:sp>
      <p:sp>
        <p:nvSpPr>
          <p:cNvPr id="8" name="Rectangle 7"/>
          <p:cNvSpPr/>
          <p:nvPr/>
        </p:nvSpPr>
        <p:spPr>
          <a:xfrm>
            <a:off x="349250" y="4406901"/>
            <a:ext cx="6172200" cy="615553"/>
          </a:xfrm>
          <a:prstGeom prst="rect">
            <a:avLst/>
          </a:prstGeom>
        </p:spPr>
        <p:txBody>
          <a:bodyPr wrap="square">
            <a:spAutoFit/>
          </a:bodyPr>
          <a:lstStyle/>
          <a:p>
            <a:r>
              <a:rPr lang="en-US" sz="1600" dirty="0" smtClean="0">
                <a:latin typeface="Helvetica"/>
                <a:cs typeface="Helvetica"/>
              </a:rPr>
              <a:t>where </a:t>
            </a:r>
            <a:r>
              <a:rPr lang="en-US" sz="1600" dirty="0" err="1" smtClean="0">
                <a:latin typeface="Helvetica"/>
                <a:cs typeface="Helvetica"/>
              </a:rPr>
              <a:t>K</a:t>
            </a:r>
            <a:r>
              <a:rPr lang="en-US" sz="1600" baseline="-25000" dirty="0" err="1" smtClean="0">
                <a:latin typeface="Helvetica"/>
                <a:cs typeface="Helvetica"/>
              </a:rPr>
              <a:t>min</a:t>
            </a:r>
            <a:r>
              <a:rPr lang="en-US" sz="1600" dirty="0" smtClean="0">
                <a:latin typeface="Helvetica"/>
                <a:cs typeface="Helvetica"/>
              </a:rPr>
              <a:t> is the minimal degree in the network.</a:t>
            </a:r>
          </a:p>
          <a:p>
            <a:r>
              <a:rPr lang="en-US" dirty="0" smtClean="0"/>
              <a:t> </a:t>
            </a:r>
            <a:endParaRPr lang="en-US" dirty="0"/>
          </a:p>
        </p:txBody>
      </p:sp>
      <p:graphicFrame>
        <p:nvGraphicFramePr>
          <p:cNvPr id="11" name="Object 10"/>
          <p:cNvGraphicFramePr>
            <a:graphicFrameLocks noChangeAspect="1"/>
          </p:cNvGraphicFramePr>
          <p:nvPr/>
        </p:nvGraphicFramePr>
        <p:xfrm>
          <a:off x="2600325" y="2228850"/>
          <a:ext cx="969963" cy="619125"/>
        </p:xfrm>
        <a:graphic>
          <a:graphicData uri="http://schemas.openxmlformats.org/presentationml/2006/ole">
            <mc:AlternateContent xmlns:mc="http://schemas.openxmlformats.org/markup-compatibility/2006">
              <mc:Choice xmlns:v="urn:schemas-microsoft-com:vml" Requires="v">
                <p:oleObj spid="_x0000_s453731" name="Equation" r:id="rId3" imgW="596900" imgH="457200" progId="Equation.3">
                  <p:embed/>
                </p:oleObj>
              </mc:Choice>
              <mc:Fallback>
                <p:oleObj name="Equation" r:id="rId3" imgW="596900" imgH="457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325" y="2228850"/>
                        <a:ext cx="969963"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4" name="Object 8"/>
          <p:cNvGraphicFramePr>
            <a:graphicFrameLocks noChangeAspect="1"/>
          </p:cNvGraphicFramePr>
          <p:nvPr/>
        </p:nvGraphicFramePr>
        <p:xfrm>
          <a:off x="812801" y="3722893"/>
          <a:ext cx="887413" cy="584729"/>
        </p:xfrm>
        <a:graphic>
          <a:graphicData uri="http://schemas.openxmlformats.org/presentationml/2006/ole">
            <mc:AlternateContent xmlns:mc="http://schemas.openxmlformats.org/markup-compatibility/2006">
              <mc:Choice xmlns:v="urn:schemas-microsoft-com:vml" Requires="v">
                <p:oleObj spid="_x0000_s453732" name="Equation" r:id="rId5" imgW="546100" imgH="431800" progId="Equation.3">
                  <p:embed/>
                </p:oleObj>
              </mc:Choice>
              <mc:Fallback>
                <p:oleObj name="Equation" r:id="rId5" imgW="546100" imgH="431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01" y="3722893"/>
                        <a:ext cx="887413" cy="5847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6" name="Object 10"/>
          <p:cNvGraphicFramePr>
            <a:graphicFrameLocks noChangeAspect="1"/>
          </p:cNvGraphicFramePr>
          <p:nvPr/>
        </p:nvGraphicFramePr>
        <p:xfrm>
          <a:off x="3692525" y="3740150"/>
          <a:ext cx="1362075" cy="601663"/>
        </p:xfrm>
        <a:graphic>
          <a:graphicData uri="http://schemas.openxmlformats.org/presentationml/2006/ole">
            <mc:AlternateContent xmlns:mc="http://schemas.openxmlformats.org/markup-compatibility/2006">
              <mc:Choice xmlns:v="urn:schemas-microsoft-com:vml" Requires="v">
                <p:oleObj spid="_x0000_s453733" name="Equation" r:id="rId7" imgW="838200" imgH="444500" progId="Equation.3">
                  <p:embed/>
                </p:oleObj>
              </mc:Choice>
              <mc:Fallback>
                <p:oleObj name="Equation" r:id="rId7" imgW="838200" imgH="4445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2525" y="3740150"/>
                        <a:ext cx="1362075"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DEGREE DISTRIBUTION </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smtClean="0">
                <a:latin typeface="Trajan Pro"/>
                <a:cs typeface="Trajan Pro"/>
              </a:rPr>
              <a:t>Adjacency matrix</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2.4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938645" y="2130509"/>
            <a:ext cx="5240938" cy="1107996"/>
          </a:xfrm>
          <a:prstGeom prst="rect">
            <a:avLst/>
          </a:prstGeom>
          <a:noFill/>
        </p:spPr>
        <p:txBody>
          <a:bodyPr wrap="square" rtlCol="0">
            <a:spAutoFit/>
          </a:bodyPr>
          <a:lstStyle/>
          <a:p>
            <a:r>
              <a:rPr lang="en-US" sz="2400" b="1" dirty="0" err="1" smtClean="0">
                <a:latin typeface="Helvetica"/>
                <a:cs typeface="Helvetica"/>
              </a:rPr>
              <a:t>A</a:t>
            </a:r>
            <a:r>
              <a:rPr lang="en-US" sz="2400" b="1" baseline="-25000" dirty="0" err="1" smtClean="0">
                <a:latin typeface="Helvetica"/>
                <a:cs typeface="Helvetica"/>
              </a:rPr>
              <a:t>ij</a:t>
            </a:r>
            <a:r>
              <a:rPr lang="en-US" sz="2400" b="1" dirty="0" smtClean="0">
                <a:latin typeface="Helvetica"/>
                <a:cs typeface="Helvetica"/>
              </a:rPr>
              <a:t>=1 </a:t>
            </a:r>
            <a:r>
              <a:rPr lang="en-US" sz="1600" dirty="0" smtClean="0">
                <a:latin typeface="Helvetica"/>
                <a:cs typeface="Helvetica"/>
              </a:rPr>
              <a:t>if there is a link between node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endParaRPr lang="en-US" sz="1600" dirty="0" smtClean="0">
              <a:latin typeface="Helvetica"/>
              <a:cs typeface="Helvetica"/>
            </a:endParaRPr>
          </a:p>
          <a:p>
            <a:r>
              <a:rPr lang="en-US" sz="2400" b="1" dirty="0" err="1" smtClean="0">
                <a:latin typeface="Helvetica"/>
                <a:cs typeface="Helvetica"/>
              </a:rPr>
              <a:t>A</a:t>
            </a:r>
            <a:r>
              <a:rPr lang="en-US" sz="2400" b="1" baseline="-25000" dirty="0" err="1" smtClean="0">
                <a:latin typeface="Helvetica"/>
                <a:cs typeface="Helvetica"/>
              </a:rPr>
              <a:t>ij</a:t>
            </a:r>
            <a:r>
              <a:rPr lang="en-US" sz="2400" b="1" dirty="0" smtClean="0">
                <a:latin typeface="Helvetica"/>
                <a:cs typeface="Helvetica"/>
              </a:rPr>
              <a:t>=0 </a:t>
            </a:r>
            <a:r>
              <a:rPr lang="en-US" sz="1600" dirty="0" smtClean="0">
                <a:latin typeface="Helvetica"/>
                <a:cs typeface="Helvetica"/>
              </a:rPr>
              <a:t>if nodes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r>
              <a:rPr lang="en-US" sz="1600" dirty="0" smtClean="0">
                <a:latin typeface="Helvetica"/>
                <a:cs typeface="Helvetica"/>
              </a:rPr>
              <a:t> are not connected to each other.</a:t>
            </a:r>
          </a:p>
          <a:p>
            <a:endParaRPr lang="en-US" dirty="0"/>
          </a:p>
        </p:txBody>
      </p:sp>
      <p:sp>
        <p:nvSpPr>
          <p:cNvPr id="5"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ADJACENCY MATRIX</a:t>
            </a:r>
          </a:p>
        </p:txBody>
      </p:sp>
      <p:sp>
        <p:nvSpPr>
          <p:cNvPr id="8" name="Text Box 3"/>
          <p:cNvSpPr txBox="1">
            <a:spLocks noChangeArrowheads="1"/>
          </p:cNvSpPr>
          <p:nvPr/>
        </p:nvSpPr>
        <p:spPr bwMode="auto">
          <a:xfrm>
            <a:off x="2188416" y="4572792"/>
            <a:ext cx="5240937" cy="646331"/>
          </a:xfrm>
          <a:prstGeom prst="rect">
            <a:avLst/>
          </a:prstGeom>
          <a:noFill/>
          <a:ln w="9525">
            <a:noFill/>
            <a:miter lim="800000"/>
            <a:headEnd/>
            <a:tailEnd/>
          </a:ln>
        </p:spPr>
        <p:txBody>
          <a:bodyPr wrap="square">
            <a:prstTxWarp prst="textNoShape">
              <a:avLst/>
            </a:prstTxWarp>
            <a:spAutoFit/>
          </a:bodyPr>
          <a:lstStyle/>
          <a:p>
            <a:pPr eaLnBrk="1" hangingPunct="1"/>
            <a:r>
              <a:rPr lang="en-US" sz="1200" dirty="0" smtClean="0">
                <a:latin typeface="Helvetica"/>
                <a:cs typeface="Helvetica"/>
              </a:rPr>
              <a:t>Note that for a directed graph (right) the matrix is not symmetric.</a:t>
            </a:r>
          </a:p>
          <a:p>
            <a:pPr eaLnBrk="1" hangingPunct="1"/>
            <a:r>
              <a:rPr lang="en-US" dirty="0" smtClean="0"/>
              <a:t>	</a:t>
            </a:r>
            <a:r>
              <a:rPr lang="en-US" dirty="0"/>
              <a:t>     </a:t>
            </a:r>
            <a:r>
              <a:rPr lang="en-US" sz="2400" dirty="0"/>
              <a:t> </a:t>
            </a:r>
          </a:p>
        </p:txBody>
      </p:sp>
      <p:grpSp>
        <p:nvGrpSpPr>
          <p:cNvPr id="32" name="Group 31"/>
          <p:cNvGrpSpPr/>
          <p:nvPr/>
        </p:nvGrpSpPr>
        <p:grpSpPr>
          <a:xfrm>
            <a:off x="2201342" y="800100"/>
            <a:ext cx="5102010" cy="1244742"/>
            <a:chOff x="2136990" y="3374764"/>
            <a:chExt cx="5102010" cy="1244742"/>
          </a:xfrm>
        </p:grpSpPr>
        <p:sp>
          <p:nvSpPr>
            <p:cNvPr id="9" name="Oval 8"/>
            <p:cNvSpPr/>
            <p:nvPr/>
          </p:nvSpPr>
          <p:spPr>
            <a:xfrm>
              <a:off x="5181602" y="339536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endCxn id="9" idx="4"/>
            </p:cNvCxnSpPr>
            <p:nvPr/>
          </p:nvCxnSpPr>
          <p:spPr>
            <a:xfrm rot="5400000" flipH="1" flipV="1">
              <a:off x="4811586" y="3929448"/>
              <a:ext cx="822069" cy="820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5099567" y="438150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019800" y="4158734"/>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28400" y="407670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3" idx="6"/>
              <a:endCxn id="14" idx="3"/>
            </p:cNvCxnSpPr>
            <p:nvPr/>
          </p:nvCxnSpPr>
          <p:spPr>
            <a:xfrm flipV="1">
              <a:off x="5263636" y="4298776"/>
              <a:ext cx="780191" cy="164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5"/>
            </p:cNvCxnSpPr>
            <p:nvPr/>
          </p:nvCxnSpPr>
          <p:spPr>
            <a:xfrm rot="16200000" flipH="1">
              <a:off x="5863358" y="2993689"/>
              <a:ext cx="623331" cy="1706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5"/>
              <a:endCxn id="14" idx="1"/>
            </p:cNvCxnSpPr>
            <p:nvPr/>
          </p:nvCxnSpPr>
          <p:spPr>
            <a:xfrm rot="16200000" flipH="1">
              <a:off x="5359056" y="3497990"/>
              <a:ext cx="647358" cy="72218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
            <p:cNvSpPr>
              <a:spLocks/>
            </p:cNvSpPr>
            <p:nvPr/>
          </p:nvSpPr>
          <p:spPr bwMode="auto">
            <a:xfrm>
              <a:off x="5146421" y="337476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4</a:t>
              </a:r>
              <a:endParaRPr lang="en-US" sz="1200" b="1" dirty="0">
                <a:solidFill>
                  <a:srgbClr val="000000"/>
                </a:solidFill>
                <a:latin typeface="Helvetica"/>
                <a:ea typeface="Trebuchet MS" pitchFamily="-112" charset="0"/>
                <a:cs typeface="Helvetica"/>
                <a:sym typeface="Trebuchet MS" pitchFamily="-112" charset="0"/>
              </a:endParaRPr>
            </a:p>
          </p:txBody>
        </p:sp>
        <p:sp>
          <p:nvSpPr>
            <p:cNvPr id="28" name="Rectangle 2"/>
            <p:cNvSpPr>
              <a:spLocks/>
            </p:cNvSpPr>
            <p:nvPr/>
          </p:nvSpPr>
          <p:spPr bwMode="auto">
            <a:xfrm>
              <a:off x="5989320" y="4138137"/>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2</a:t>
              </a:r>
              <a:endParaRPr lang="en-US" sz="1200" b="1" dirty="0">
                <a:solidFill>
                  <a:srgbClr val="000000"/>
                </a:solidFill>
                <a:latin typeface="Helvetica"/>
                <a:ea typeface="Trebuchet MS" pitchFamily="-112" charset="0"/>
                <a:cs typeface="Helvetica"/>
                <a:sym typeface="Trebuchet MS" pitchFamily="-112" charset="0"/>
              </a:endParaRPr>
            </a:p>
          </p:txBody>
        </p:sp>
        <p:sp>
          <p:nvSpPr>
            <p:cNvPr id="29" name="Rectangle 2"/>
            <p:cNvSpPr>
              <a:spLocks/>
            </p:cNvSpPr>
            <p:nvPr/>
          </p:nvSpPr>
          <p:spPr bwMode="auto">
            <a:xfrm>
              <a:off x="7004567" y="4050792"/>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3</a:t>
              </a:r>
              <a:endParaRPr lang="en-US" sz="1200" b="1" dirty="0">
                <a:solidFill>
                  <a:srgbClr val="000000"/>
                </a:solidFill>
                <a:latin typeface="Helvetica"/>
                <a:ea typeface="Trebuchet MS" pitchFamily="-112" charset="0"/>
                <a:cs typeface="Helvetica"/>
                <a:sym typeface="Trebuchet MS" pitchFamily="-112" charset="0"/>
              </a:endParaRPr>
            </a:p>
          </p:txBody>
        </p:sp>
        <p:sp>
          <p:nvSpPr>
            <p:cNvPr id="30" name="Rectangle 2"/>
            <p:cNvSpPr>
              <a:spLocks/>
            </p:cNvSpPr>
            <p:nvPr/>
          </p:nvSpPr>
          <p:spPr bwMode="auto">
            <a:xfrm>
              <a:off x="5074920" y="4361688"/>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1</a:t>
              </a:r>
              <a:endParaRPr lang="en-US" sz="1200" b="1" dirty="0">
                <a:solidFill>
                  <a:srgbClr val="000000"/>
                </a:solidFill>
                <a:latin typeface="Helvetica"/>
                <a:ea typeface="Trebuchet MS" pitchFamily="-112" charset="0"/>
                <a:cs typeface="Helvetica"/>
                <a:sym typeface="Trebuchet MS" pitchFamily="-112" charset="0"/>
              </a:endParaRPr>
            </a:p>
          </p:txBody>
        </p:sp>
        <p:sp>
          <p:nvSpPr>
            <p:cNvPr id="31" name="Oval 30"/>
            <p:cNvSpPr/>
            <p:nvPr/>
          </p:nvSpPr>
          <p:spPr>
            <a:xfrm>
              <a:off x="2254206" y="3465728"/>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172171" y="445186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092404" y="4229101"/>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4101004" y="414706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2"/>
            <p:cNvSpPr>
              <a:spLocks/>
            </p:cNvSpPr>
            <p:nvPr/>
          </p:nvSpPr>
          <p:spPr bwMode="auto">
            <a:xfrm>
              <a:off x="3063240" y="420850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2</a:t>
              </a:r>
              <a:endParaRPr lang="en-US" sz="1200" b="1" dirty="0">
                <a:solidFill>
                  <a:srgbClr val="000000"/>
                </a:solidFill>
                <a:latin typeface="Helvetica"/>
                <a:ea typeface="Trebuchet MS" pitchFamily="-112" charset="0"/>
                <a:cs typeface="Helvetica"/>
                <a:sym typeface="Trebuchet MS" pitchFamily="-112" charset="0"/>
              </a:endParaRPr>
            </a:p>
          </p:txBody>
        </p:sp>
        <p:sp>
          <p:nvSpPr>
            <p:cNvPr id="40" name="Rectangle 2"/>
            <p:cNvSpPr>
              <a:spLocks/>
            </p:cNvSpPr>
            <p:nvPr/>
          </p:nvSpPr>
          <p:spPr bwMode="auto">
            <a:xfrm>
              <a:off x="4077171" y="412394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3</a:t>
              </a:r>
              <a:endParaRPr lang="en-US" sz="1200" b="1" dirty="0">
                <a:solidFill>
                  <a:srgbClr val="000000"/>
                </a:solidFill>
                <a:latin typeface="Helvetica"/>
                <a:ea typeface="Trebuchet MS" pitchFamily="-112" charset="0"/>
                <a:cs typeface="Helvetica"/>
                <a:sym typeface="Trebuchet MS" pitchFamily="-112" charset="0"/>
              </a:endParaRPr>
            </a:p>
          </p:txBody>
        </p:sp>
        <p:sp>
          <p:nvSpPr>
            <p:cNvPr id="41" name="Rectangle 2"/>
            <p:cNvSpPr>
              <a:spLocks/>
            </p:cNvSpPr>
            <p:nvPr/>
          </p:nvSpPr>
          <p:spPr bwMode="auto">
            <a:xfrm>
              <a:off x="2136990" y="443484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1</a:t>
              </a:r>
              <a:endParaRPr lang="en-US" sz="1200" b="1" dirty="0">
                <a:solidFill>
                  <a:srgbClr val="000000"/>
                </a:solidFill>
                <a:latin typeface="Helvetica"/>
                <a:ea typeface="Trebuchet MS" pitchFamily="-112" charset="0"/>
                <a:cs typeface="Helvetica"/>
                <a:sym typeface="Trebuchet MS" pitchFamily="-112" charset="0"/>
              </a:endParaRPr>
            </a:p>
          </p:txBody>
        </p:sp>
        <p:sp>
          <p:nvSpPr>
            <p:cNvPr id="42" name="Rectangle 2"/>
            <p:cNvSpPr>
              <a:spLocks/>
            </p:cNvSpPr>
            <p:nvPr/>
          </p:nvSpPr>
          <p:spPr bwMode="auto">
            <a:xfrm>
              <a:off x="2219023" y="3443069"/>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4</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44" name="Straight Connector 43"/>
            <p:cNvCxnSpPr>
              <a:stCxn id="31" idx="5"/>
              <a:endCxn id="34" idx="1"/>
            </p:cNvCxnSpPr>
            <p:nvPr/>
          </p:nvCxnSpPr>
          <p:spPr>
            <a:xfrm rot="16200000" flipH="1">
              <a:off x="2431660" y="3568357"/>
              <a:ext cx="647358" cy="722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42" idx="2"/>
              <a:endCxn id="41" idx="0"/>
            </p:cNvCxnSpPr>
            <p:nvPr/>
          </p:nvCxnSpPr>
          <p:spPr>
            <a:xfrm rot="5400000">
              <a:off x="1891672" y="3990271"/>
              <a:ext cx="807105" cy="820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3" idx="6"/>
              <a:endCxn id="34" idx="3"/>
            </p:cNvCxnSpPr>
            <p:nvPr/>
          </p:nvCxnSpPr>
          <p:spPr>
            <a:xfrm flipV="1">
              <a:off x="2336240" y="4369143"/>
              <a:ext cx="780191" cy="1647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31" idx="5"/>
              <a:endCxn id="35" idx="2"/>
            </p:cNvCxnSpPr>
            <p:nvPr/>
          </p:nvCxnSpPr>
          <p:spPr>
            <a:xfrm rot="16200000" flipH="1">
              <a:off x="2935960" y="3064058"/>
              <a:ext cx="623332" cy="17067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495734" y="4863710"/>
            <a:ext cx="6232733" cy="861774"/>
            <a:chOff x="1132854" y="4863710"/>
            <a:chExt cx="6232733" cy="861774"/>
          </a:xfrm>
        </p:grpSpPr>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854" y="4911935"/>
              <a:ext cx="985860" cy="773390"/>
            </a:xfrm>
            <a:prstGeom prst="rect">
              <a:avLst/>
            </a:prstGeom>
          </p:spPr>
        </p:pic>
        <p:sp>
          <p:nvSpPr>
            <p:cNvPr id="36" name="TextBox 35"/>
            <p:cNvSpPr txBox="1"/>
            <p:nvPr/>
          </p:nvSpPr>
          <p:spPr>
            <a:xfrm>
              <a:off x="2124649" y="4863710"/>
              <a:ext cx="5240938" cy="861774"/>
            </a:xfrm>
            <a:prstGeom prst="rect">
              <a:avLst/>
            </a:prstGeom>
            <a:noFill/>
          </p:spPr>
          <p:txBody>
            <a:bodyPr wrap="square" rtlCol="0">
              <a:spAutoFit/>
            </a:bodyPr>
            <a:lstStyle/>
            <a:p>
              <a:r>
                <a:rPr lang="en-US" sz="1900" dirty="0" smtClean="0">
                  <a:latin typeface="Helvetica"/>
                  <a:cs typeface="Helvetica"/>
                </a:rPr>
                <a:t>if there is a link pointing from node </a:t>
              </a:r>
              <a:r>
                <a:rPr lang="en-US" sz="1900" i="1" dirty="0" smtClean="0">
                  <a:latin typeface="Helvetica"/>
                  <a:cs typeface="Helvetica"/>
                </a:rPr>
                <a:t>j</a:t>
              </a:r>
              <a:r>
                <a:rPr lang="en-US" sz="1900" dirty="0" smtClean="0">
                  <a:latin typeface="Helvetica"/>
                  <a:cs typeface="Helvetica"/>
                </a:rPr>
                <a:t> and </a:t>
              </a:r>
              <a:r>
                <a:rPr lang="en-US" sz="1900" i="1" dirty="0" err="1" smtClean="0">
                  <a:latin typeface="Helvetica"/>
                  <a:cs typeface="Helvetica"/>
                </a:rPr>
                <a:t>i</a:t>
              </a:r>
              <a:r>
                <a:rPr lang="en-US" sz="1900" b="1" dirty="0" smtClean="0">
                  <a:latin typeface="Helvetica"/>
                  <a:cs typeface="Helvetica"/>
                </a:rPr>
                <a:t> </a:t>
              </a:r>
            </a:p>
            <a:p>
              <a:endParaRPr lang="en-US" sz="1200" b="1" dirty="0" smtClean="0">
                <a:latin typeface="Helvetica"/>
                <a:cs typeface="Helvetica"/>
              </a:endParaRPr>
            </a:p>
            <a:p>
              <a:r>
                <a:rPr lang="en-US" sz="1900" dirty="0" smtClean="0">
                  <a:latin typeface="Helvetica"/>
                  <a:cs typeface="Helvetica"/>
                </a:rPr>
                <a:t>if there is no link pointing from </a:t>
              </a:r>
              <a:r>
                <a:rPr lang="en-US" sz="1900" i="1" dirty="0" smtClean="0">
                  <a:latin typeface="Helvetica"/>
                  <a:cs typeface="Helvetica"/>
                </a:rPr>
                <a:t>j</a:t>
              </a:r>
              <a:r>
                <a:rPr lang="en-US" sz="1900" dirty="0" smtClean="0">
                  <a:latin typeface="Helvetica"/>
                  <a:cs typeface="Helvetica"/>
                </a:rPr>
                <a:t> to </a:t>
              </a:r>
              <a:r>
                <a:rPr lang="en-US" sz="1900" i="1" dirty="0" err="1" smtClean="0">
                  <a:latin typeface="Helvetica"/>
                  <a:cs typeface="Helvetica"/>
                </a:rPr>
                <a:t>i</a:t>
              </a:r>
              <a:r>
                <a:rPr lang="en-US" sz="1900" dirty="0" smtClean="0">
                  <a:latin typeface="Helvetica"/>
                  <a:cs typeface="Helvetica"/>
                </a:rPr>
                <a:t>.</a:t>
              </a:r>
              <a:endParaRPr lang="en-US" dirty="0"/>
            </a:p>
          </p:txBody>
        </p:sp>
      </p:grpSp>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2371" y="3201541"/>
            <a:ext cx="2602602" cy="1226840"/>
          </a:xfrm>
          <a:prstGeom prst="rect">
            <a:avLst/>
          </a:prstGeom>
        </p:spPr>
      </p:pic>
      <p:pic>
        <p:nvPicPr>
          <p:cNvPr id="12" name="Picture 1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893" y="3201541"/>
            <a:ext cx="2755532" cy="129892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64" name="Object 8"/>
          <p:cNvGraphicFramePr>
            <a:graphicFrameLocks noChangeAspect="1"/>
          </p:cNvGraphicFramePr>
          <p:nvPr/>
        </p:nvGraphicFramePr>
        <p:xfrm>
          <a:off x="6781799" y="683328"/>
          <a:ext cx="963612" cy="561668"/>
        </p:xfrm>
        <a:graphic>
          <a:graphicData uri="http://schemas.openxmlformats.org/presentationml/2006/ole">
            <mc:AlternateContent xmlns:mc="http://schemas.openxmlformats.org/markup-compatibility/2006">
              <mc:Choice xmlns:v="urn:schemas-microsoft-com:vml" Requires="v">
                <p:oleObj spid="_x0000_s225654" name="Equation" r:id="rId3" imgW="635000" imgH="444500" progId="Equation.3">
                  <p:embed/>
                </p:oleObj>
              </mc:Choice>
              <mc:Fallback>
                <p:oleObj name="Equation" r:id="rId3" imgW="635000" imgH="4445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799" y="683328"/>
                        <a:ext cx="963612" cy="561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ADJACENCY MATRIX AND NODE DEGREES</a:t>
            </a:r>
          </a:p>
        </p:txBody>
      </p:sp>
      <p:sp>
        <p:nvSpPr>
          <p:cNvPr id="19" name="TextBox 18"/>
          <p:cNvSpPr txBox="1"/>
          <p:nvPr/>
        </p:nvSpPr>
        <p:spPr>
          <a:xfrm rot="16200000">
            <a:off x="-683568" y="1394767"/>
            <a:ext cx="1981200" cy="461665"/>
          </a:xfrm>
          <a:prstGeom prst="rect">
            <a:avLst/>
          </a:prstGeom>
          <a:noFill/>
        </p:spPr>
        <p:txBody>
          <a:bodyPr wrap="square" rtlCol="0">
            <a:spAutoFit/>
          </a:bodyPr>
          <a:lstStyle/>
          <a:p>
            <a:r>
              <a:rPr lang="en-US" sz="2400" b="1" dirty="0" smtClean="0">
                <a:latin typeface="Helvetica"/>
                <a:cs typeface="Helvetica"/>
              </a:rPr>
              <a:t>Undirected</a:t>
            </a:r>
            <a:endParaRPr lang="en-US" sz="2400" dirty="0">
              <a:latin typeface="Helvetica"/>
              <a:cs typeface="Helvetica"/>
            </a:endParaRPr>
          </a:p>
        </p:txBody>
      </p:sp>
      <p:sp>
        <p:nvSpPr>
          <p:cNvPr id="21" name="Rectangle 20"/>
          <p:cNvSpPr/>
          <p:nvPr/>
        </p:nvSpPr>
        <p:spPr>
          <a:xfrm>
            <a:off x="266700" y="2857500"/>
            <a:ext cx="8648699" cy="9392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955415" y="952554"/>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873380" y="1938693"/>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793613" y="171592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802213" y="1633893"/>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2"/>
          <p:cNvSpPr>
            <a:spLocks/>
          </p:cNvSpPr>
          <p:nvPr/>
        </p:nvSpPr>
        <p:spPr bwMode="auto">
          <a:xfrm>
            <a:off x="1764449" y="169533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2</a:t>
            </a:r>
            <a:endParaRPr lang="en-US" sz="1200" b="1" dirty="0">
              <a:solidFill>
                <a:srgbClr val="000000"/>
              </a:solidFill>
              <a:latin typeface="Helvetica"/>
              <a:ea typeface="Trebuchet MS" pitchFamily="-112" charset="0"/>
              <a:cs typeface="Helvetica"/>
              <a:sym typeface="Trebuchet MS" pitchFamily="-112" charset="0"/>
            </a:endParaRPr>
          </a:p>
        </p:txBody>
      </p:sp>
      <p:sp>
        <p:nvSpPr>
          <p:cNvPr id="65" name="Rectangle 2"/>
          <p:cNvSpPr>
            <a:spLocks/>
          </p:cNvSpPr>
          <p:nvPr/>
        </p:nvSpPr>
        <p:spPr bwMode="auto">
          <a:xfrm>
            <a:off x="2778380" y="161077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3</a:t>
            </a:r>
            <a:endParaRPr lang="en-US" sz="1200" b="1" dirty="0">
              <a:solidFill>
                <a:srgbClr val="000000"/>
              </a:solidFill>
              <a:latin typeface="Helvetica"/>
              <a:ea typeface="Trebuchet MS" pitchFamily="-112" charset="0"/>
              <a:cs typeface="Helvetica"/>
              <a:sym typeface="Trebuchet MS" pitchFamily="-112" charset="0"/>
            </a:endParaRPr>
          </a:p>
        </p:txBody>
      </p:sp>
      <p:sp>
        <p:nvSpPr>
          <p:cNvPr id="66" name="Rectangle 2"/>
          <p:cNvSpPr>
            <a:spLocks/>
          </p:cNvSpPr>
          <p:nvPr/>
        </p:nvSpPr>
        <p:spPr bwMode="auto">
          <a:xfrm>
            <a:off x="838199" y="1921666"/>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1</a:t>
            </a:r>
            <a:endParaRPr lang="en-US" sz="1200" b="1" dirty="0">
              <a:solidFill>
                <a:srgbClr val="000000"/>
              </a:solidFill>
              <a:latin typeface="Helvetica"/>
              <a:ea typeface="Trebuchet MS" pitchFamily="-112" charset="0"/>
              <a:cs typeface="Helvetica"/>
              <a:sym typeface="Trebuchet MS" pitchFamily="-112" charset="0"/>
            </a:endParaRPr>
          </a:p>
        </p:txBody>
      </p:sp>
      <p:sp>
        <p:nvSpPr>
          <p:cNvPr id="67" name="Rectangle 2"/>
          <p:cNvSpPr>
            <a:spLocks/>
          </p:cNvSpPr>
          <p:nvPr/>
        </p:nvSpPr>
        <p:spPr bwMode="auto">
          <a:xfrm>
            <a:off x="920232" y="929895"/>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4</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68" name="Straight Connector 67"/>
          <p:cNvCxnSpPr>
            <a:stCxn id="60" idx="5"/>
            <a:endCxn id="62" idx="1"/>
          </p:cNvCxnSpPr>
          <p:nvPr/>
        </p:nvCxnSpPr>
        <p:spPr>
          <a:xfrm rot="16200000" flipH="1">
            <a:off x="1132869" y="1055183"/>
            <a:ext cx="647358" cy="722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7" idx="2"/>
            <a:endCxn id="66" idx="0"/>
          </p:cNvCxnSpPr>
          <p:nvPr/>
        </p:nvCxnSpPr>
        <p:spPr>
          <a:xfrm rot="5400000">
            <a:off x="592881" y="1477097"/>
            <a:ext cx="807105" cy="820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1" idx="6"/>
            <a:endCxn id="62" idx="3"/>
          </p:cNvCxnSpPr>
          <p:nvPr/>
        </p:nvCxnSpPr>
        <p:spPr>
          <a:xfrm flipV="1">
            <a:off x="1037449" y="1855969"/>
            <a:ext cx="780191" cy="1647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0" idx="5"/>
            <a:endCxn id="63" idx="2"/>
          </p:cNvCxnSpPr>
          <p:nvPr/>
        </p:nvCxnSpPr>
        <p:spPr>
          <a:xfrm rot="16200000" flipH="1">
            <a:off x="1637169" y="550884"/>
            <a:ext cx="623332" cy="170675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aphicFrame>
        <p:nvGraphicFramePr>
          <p:cNvPr id="96270" name="Object 14"/>
          <p:cNvGraphicFramePr>
            <a:graphicFrameLocks noChangeAspect="1"/>
          </p:cNvGraphicFramePr>
          <p:nvPr/>
        </p:nvGraphicFramePr>
        <p:xfrm>
          <a:off x="3649661" y="668178"/>
          <a:ext cx="2149475" cy="1352550"/>
        </p:xfrm>
        <a:graphic>
          <a:graphicData uri="http://schemas.openxmlformats.org/presentationml/2006/ole">
            <mc:AlternateContent xmlns:mc="http://schemas.openxmlformats.org/markup-compatibility/2006">
              <mc:Choice xmlns:v="urn:schemas-microsoft-com:vml" Requires="v">
                <p:oleObj spid="_x0000_s225655" name="Equation" r:id="rId5" imgW="1193800" imgH="901700" progId="Equation.3">
                  <p:embed/>
                </p:oleObj>
              </mc:Choice>
              <mc:Fallback>
                <p:oleObj name="Equation" r:id="rId5" imgW="1193800" imgH="9017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9661" y="668178"/>
                        <a:ext cx="2149475" cy="1352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Rectangle 71"/>
          <p:cNvSpPr/>
          <p:nvPr/>
        </p:nvSpPr>
        <p:spPr>
          <a:xfrm>
            <a:off x="4648199" y="668178"/>
            <a:ext cx="304800" cy="1352550"/>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73" name="Rectangle 72"/>
          <p:cNvSpPr/>
          <p:nvPr/>
        </p:nvSpPr>
        <p:spPr>
          <a:xfrm>
            <a:off x="6707187" y="683328"/>
            <a:ext cx="1143000" cy="561668"/>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graphicFrame>
        <p:nvGraphicFramePr>
          <p:cNvPr id="96271" name="Object 15"/>
          <p:cNvGraphicFramePr>
            <a:graphicFrameLocks noChangeAspect="1"/>
          </p:cNvGraphicFramePr>
          <p:nvPr/>
        </p:nvGraphicFramePr>
        <p:xfrm>
          <a:off x="6829424" y="1397396"/>
          <a:ext cx="1020763" cy="560388"/>
        </p:xfrm>
        <a:graphic>
          <a:graphicData uri="http://schemas.openxmlformats.org/presentationml/2006/ole">
            <mc:AlternateContent xmlns:mc="http://schemas.openxmlformats.org/markup-compatibility/2006">
              <mc:Choice xmlns:v="urn:schemas-microsoft-com:vml" Requires="v">
                <p:oleObj spid="_x0000_s225656" name="Equation" r:id="rId7" imgW="673100" imgH="444500" progId="Equation.3">
                  <p:embed/>
                </p:oleObj>
              </mc:Choice>
              <mc:Fallback>
                <p:oleObj name="Equation" r:id="rId7" imgW="673100" imgH="4445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9424" y="1397396"/>
                        <a:ext cx="1020763" cy="560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4" name="Rectangle 73"/>
          <p:cNvSpPr/>
          <p:nvPr/>
        </p:nvSpPr>
        <p:spPr>
          <a:xfrm>
            <a:off x="4267199" y="1006095"/>
            <a:ext cx="1455737" cy="315101"/>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75" name="Rectangle 74"/>
          <p:cNvSpPr/>
          <p:nvPr/>
        </p:nvSpPr>
        <p:spPr>
          <a:xfrm>
            <a:off x="6705599" y="1445328"/>
            <a:ext cx="1143000" cy="561668"/>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graphicFrame>
        <p:nvGraphicFramePr>
          <p:cNvPr id="96272" name="Object 16"/>
          <p:cNvGraphicFramePr>
            <a:graphicFrameLocks noChangeAspect="1"/>
          </p:cNvGraphicFramePr>
          <p:nvPr/>
        </p:nvGraphicFramePr>
        <p:xfrm>
          <a:off x="6488111" y="2235596"/>
          <a:ext cx="1741488" cy="500063"/>
        </p:xfrm>
        <a:graphic>
          <a:graphicData uri="http://schemas.openxmlformats.org/presentationml/2006/ole">
            <mc:AlternateContent xmlns:mc="http://schemas.openxmlformats.org/markup-compatibility/2006">
              <mc:Choice xmlns:v="urn:schemas-microsoft-com:vml" Requires="v">
                <p:oleObj spid="_x0000_s225657" name="Equation" r:id="rId9" imgW="1320800" imgH="457200" progId="Equation.3">
                  <p:embed/>
                </p:oleObj>
              </mc:Choice>
              <mc:Fallback>
                <p:oleObj name="Equation" r:id="rId9" imgW="1320800" imgH="45720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8111" y="2235596"/>
                        <a:ext cx="1741488" cy="500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8" name="TextBox 87"/>
          <p:cNvSpPr txBox="1"/>
          <p:nvPr/>
        </p:nvSpPr>
        <p:spPr>
          <a:xfrm rot="16200000">
            <a:off x="-683567" y="3669439"/>
            <a:ext cx="1981200" cy="461665"/>
          </a:xfrm>
          <a:prstGeom prst="rect">
            <a:avLst/>
          </a:prstGeom>
          <a:noFill/>
        </p:spPr>
        <p:txBody>
          <a:bodyPr wrap="square" rtlCol="0">
            <a:spAutoFit/>
          </a:bodyPr>
          <a:lstStyle/>
          <a:p>
            <a:r>
              <a:rPr lang="en-US" sz="2400" b="1" dirty="0" smtClean="0">
                <a:latin typeface="Helvetica"/>
                <a:cs typeface="Helvetica"/>
              </a:rPr>
              <a:t>Directed</a:t>
            </a:r>
            <a:endParaRPr lang="en-US" sz="2400" dirty="0">
              <a:latin typeface="Helvetica"/>
              <a:cs typeface="Helvetica"/>
            </a:endParaRPr>
          </a:p>
        </p:txBody>
      </p:sp>
      <p:graphicFrame>
        <p:nvGraphicFramePr>
          <p:cNvPr id="91" name="Object 10"/>
          <p:cNvGraphicFramePr>
            <a:graphicFrameLocks noChangeAspect="1"/>
          </p:cNvGraphicFramePr>
          <p:nvPr>
            <p:extLst>
              <p:ext uri="{D42A27DB-BD31-4B8C-83A1-F6EECF244321}">
                <p14:modId xmlns:p14="http://schemas.microsoft.com/office/powerpoint/2010/main" val="937868195"/>
              </p:ext>
            </p:extLst>
          </p:nvPr>
        </p:nvGraphicFramePr>
        <p:xfrm>
          <a:off x="6744372" y="3972702"/>
          <a:ext cx="1201507" cy="630368"/>
        </p:xfrm>
        <a:graphic>
          <a:graphicData uri="http://schemas.openxmlformats.org/presentationml/2006/ole">
            <mc:AlternateContent xmlns:mc="http://schemas.openxmlformats.org/markup-compatibility/2006">
              <mc:Choice xmlns:v="urn:schemas-microsoft-com:vml" Requires="v">
                <p:oleObj spid="_x0000_s225658" name="Equation" r:id="rId11" imgW="723900" imgH="457200" progId="Equation.3">
                  <p:embed/>
                </p:oleObj>
              </mc:Choice>
              <mc:Fallback>
                <p:oleObj name="Equation" r:id="rId11" imgW="723900" imgH="457200" progId="Equation.3">
                  <p:embed/>
                  <p:pic>
                    <p:nvPicPr>
                      <p:cNvPr id="0" name="Picture 10"/>
                      <p:cNvPicPr>
                        <a:picLocks noChangeAspect="1" noChangeArrowheads="1"/>
                      </p:cNvPicPr>
                      <p:nvPr/>
                    </p:nvPicPr>
                    <p:blipFill>
                      <a:blip r:embed="rId12"/>
                      <a:srcRect/>
                      <a:stretch>
                        <a:fillRect/>
                      </a:stretch>
                    </p:blipFill>
                    <p:spPr bwMode="auto">
                      <a:xfrm>
                        <a:off x="6744372" y="3972702"/>
                        <a:ext cx="1201507" cy="630368"/>
                      </a:xfrm>
                      <a:prstGeom prst="rect">
                        <a:avLst/>
                      </a:prstGeom>
                      <a:noFill/>
                      <a:ln>
                        <a:noFill/>
                      </a:ln>
                      <a:extLst/>
                    </p:spPr>
                  </p:pic>
                </p:oleObj>
              </mc:Fallback>
            </mc:AlternateContent>
          </a:graphicData>
        </a:graphic>
      </p:graphicFrame>
      <p:graphicFrame>
        <p:nvGraphicFramePr>
          <p:cNvPr id="92" name="Object 11"/>
          <p:cNvGraphicFramePr>
            <a:graphicFrameLocks noChangeAspect="1"/>
          </p:cNvGraphicFramePr>
          <p:nvPr>
            <p:extLst>
              <p:ext uri="{D42A27DB-BD31-4B8C-83A1-F6EECF244321}">
                <p14:modId xmlns:p14="http://schemas.microsoft.com/office/powerpoint/2010/main" val="24764325"/>
              </p:ext>
            </p:extLst>
          </p:nvPr>
        </p:nvGraphicFramePr>
        <p:xfrm>
          <a:off x="6691047" y="4720724"/>
          <a:ext cx="2176462" cy="500063"/>
        </p:xfrm>
        <a:graphic>
          <a:graphicData uri="http://schemas.openxmlformats.org/presentationml/2006/ole">
            <mc:AlternateContent xmlns:mc="http://schemas.openxmlformats.org/markup-compatibility/2006">
              <mc:Choice xmlns:v="urn:schemas-microsoft-com:vml" Requires="v">
                <p:oleObj spid="_x0000_s225659" name="Equation" r:id="rId13" imgW="1651000" imgH="457200" progId="Equation.3">
                  <p:embed/>
                </p:oleObj>
              </mc:Choice>
              <mc:Fallback>
                <p:oleObj name="Equation" r:id="rId13" imgW="1651000" imgH="457200" progId="Equation.3">
                  <p:embed/>
                  <p:pic>
                    <p:nvPicPr>
                      <p:cNvPr id="0"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91047" y="4720724"/>
                        <a:ext cx="2176462" cy="500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3" name="Oval 92"/>
          <p:cNvSpPr/>
          <p:nvPr/>
        </p:nvSpPr>
        <p:spPr>
          <a:xfrm>
            <a:off x="1103310" y="374329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93"/>
          <p:cNvCxnSpPr>
            <a:endCxn id="93" idx="4"/>
          </p:cNvCxnSpPr>
          <p:nvPr/>
        </p:nvCxnSpPr>
        <p:spPr>
          <a:xfrm rot="5400000" flipH="1" flipV="1">
            <a:off x="733294" y="4277384"/>
            <a:ext cx="822069" cy="8203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1021275" y="4729436"/>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941508" y="450667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2950108" y="4424636"/>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Arrow Connector 97"/>
          <p:cNvCxnSpPr>
            <a:stCxn id="95" idx="6"/>
            <a:endCxn id="96" idx="3"/>
          </p:cNvCxnSpPr>
          <p:nvPr/>
        </p:nvCxnSpPr>
        <p:spPr>
          <a:xfrm flipV="1">
            <a:off x="1185344" y="4646712"/>
            <a:ext cx="780191" cy="16475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93" idx="5"/>
          </p:cNvCxnSpPr>
          <p:nvPr/>
        </p:nvCxnSpPr>
        <p:spPr>
          <a:xfrm rot="16200000" flipH="1">
            <a:off x="1785066" y="3341625"/>
            <a:ext cx="623331" cy="17067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93" idx="5"/>
            <a:endCxn id="96" idx="1"/>
          </p:cNvCxnSpPr>
          <p:nvPr/>
        </p:nvCxnSpPr>
        <p:spPr>
          <a:xfrm rot="16200000" flipH="1">
            <a:off x="1280764" y="3845926"/>
            <a:ext cx="647358" cy="72218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1" name="Rectangle 2"/>
          <p:cNvSpPr>
            <a:spLocks/>
          </p:cNvSpPr>
          <p:nvPr/>
        </p:nvSpPr>
        <p:spPr bwMode="auto">
          <a:xfrm>
            <a:off x="1068129" y="372270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4</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02" name="Rectangle 2"/>
          <p:cNvSpPr>
            <a:spLocks/>
          </p:cNvSpPr>
          <p:nvPr/>
        </p:nvSpPr>
        <p:spPr bwMode="auto">
          <a:xfrm>
            <a:off x="1911028" y="4486073"/>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2</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03" name="Rectangle 2"/>
          <p:cNvSpPr>
            <a:spLocks/>
          </p:cNvSpPr>
          <p:nvPr/>
        </p:nvSpPr>
        <p:spPr bwMode="auto">
          <a:xfrm>
            <a:off x="2926275" y="4398728"/>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3</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04" name="Rectangle 2"/>
          <p:cNvSpPr>
            <a:spLocks/>
          </p:cNvSpPr>
          <p:nvPr/>
        </p:nvSpPr>
        <p:spPr bwMode="auto">
          <a:xfrm>
            <a:off x="996628" y="470962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1</a:t>
            </a:r>
            <a:endParaRPr lang="en-US" sz="1200" b="1" dirty="0">
              <a:solidFill>
                <a:srgbClr val="000000"/>
              </a:solidFill>
              <a:latin typeface="Helvetica"/>
              <a:ea typeface="Trebuchet MS" pitchFamily="-112" charset="0"/>
              <a:cs typeface="Helvetica"/>
              <a:sym typeface="Trebuchet MS" pitchFamily="-112" charset="0"/>
            </a:endParaRPr>
          </a:p>
        </p:txBody>
      </p:sp>
      <p:graphicFrame>
        <p:nvGraphicFramePr>
          <p:cNvPr id="105" name="Object 10"/>
          <p:cNvGraphicFramePr>
            <a:graphicFrameLocks noChangeAspect="1"/>
          </p:cNvGraphicFramePr>
          <p:nvPr>
            <p:extLst>
              <p:ext uri="{D42A27DB-BD31-4B8C-83A1-F6EECF244321}">
                <p14:modId xmlns:p14="http://schemas.microsoft.com/office/powerpoint/2010/main" val="2230255031"/>
              </p:ext>
            </p:extLst>
          </p:nvPr>
        </p:nvGraphicFramePr>
        <p:xfrm>
          <a:off x="3624263" y="3259138"/>
          <a:ext cx="2470150" cy="1333500"/>
        </p:xfrm>
        <a:graphic>
          <a:graphicData uri="http://schemas.openxmlformats.org/presentationml/2006/ole">
            <mc:AlternateContent xmlns:mc="http://schemas.openxmlformats.org/markup-compatibility/2006">
              <mc:Choice xmlns:v="urn:schemas-microsoft-com:vml" Requires="v">
                <p:oleObj spid="_x0000_s225660" name="Equation" r:id="rId15" imgW="1371600" imgH="889000" progId="Equation.3">
                  <p:embed/>
                </p:oleObj>
              </mc:Choice>
              <mc:Fallback>
                <p:oleObj name="Equation" r:id="rId15" imgW="1371600" imgH="889000" progId="Equation.3">
                  <p:embed/>
                  <p:pic>
                    <p:nvPicPr>
                      <p:cNvPr id="0" name="Picture 12"/>
                      <p:cNvPicPr>
                        <a:picLocks noChangeAspect="1" noChangeArrowheads="1"/>
                      </p:cNvPicPr>
                      <p:nvPr/>
                    </p:nvPicPr>
                    <p:blipFill>
                      <a:blip r:embed="rId16"/>
                      <a:srcRect/>
                      <a:stretch>
                        <a:fillRect/>
                      </a:stretch>
                    </p:blipFill>
                    <p:spPr bwMode="auto">
                      <a:xfrm>
                        <a:off x="3624263" y="3259138"/>
                        <a:ext cx="2470150"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Rectangle 105"/>
          <p:cNvSpPr/>
          <p:nvPr/>
        </p:nvSpPr>
        <p:spPr>
          <a:xfrm>
            <a:off x="4457871" y="4252232"/>
            <a:ext cx="1455737" cy="362658"/>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107" name="Rectangle 106"/>
          <p:cNvSpPr/>
          <p:nvPr/>
        </p:nvSpPr>
        <p:spPr>
          <a:xfrm rot="10800000">
            <a:off x="6718527" y="3205645"/>
            <a:ext cx="1143000" cy="665005"/>
          </a:xfrm>
          <a:prstGeom prst="rect">
            <a:avLst/>
          </a:prstGeom>
          <a:solidFill>
            <a:schemeClr val="accent1">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108" name="Rectangle 107"/>
          <p:cNvSpPr/>
          <p:nvPr/>
        </p:nvSpPr>
        <p:spPr>
          <a:xfrm>
            <a:off x="5536141" y="3293155"/>
            <a:ext cx="377467" cy="1285674"/>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sp>
        <p:nvSpPr>
          <p:cNvPr id="109" name="Rectangle 108"/>
          <p:cNvSpPr/>
          <p:nvPr/>
        </p:nvSpPr>
        <p:spPr>
          <a:xfrm>
            <a:off x="6697685" y="3972702"/>
            <a:ext cx="1248193" cy="642188"/>
          </a:xfrm>
          <a:prstGeom prst="rect">
            <a:avLst/>
          </a:prstGeom>
          <a:solidFill>
            <a:schemeClr val="accent6">
              <a:lumMod val="60000"/>
              <a:lumOff val="4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hu-HU"/>
          </a:p>
        </p:txBody>
      </p:sp>
      <p:graphicFrame>
        <p:nvGraphicFramePr>
          <p:cNvPr id="225293" name="Object 13"/>
          <p:cNvGraphicFramePr>
            <a:graphicFrameLocks noChangeAspect="1"/>
          </p:cNvGraphicFramePr>
          <p:nvPr/>
        </p:nvGraphicFramePr>
        <p:xfrm>
          <a:off x="4393565" y="2087362"/>
          <a:ext cx="1181377" cy="372667"/>
        </p:xfrm>
        <a:graphic>
          <a:graphicData uri="http://schemas.openxmlformats.org/presentationml/2006/ole">
            <mc:AlternateContent xmlns:mc="http://schemas.openxmlformats.org/markup-compatibility/2006">
              <mc:Choice xmlns:v="urn:schemas-microsoft-com:vml" Requires="v">
                <p:oleObj spid="_x0000_s225661" name="Equation" r:id="rId17" imgW="533400" imgH="203200" progId="Equation.3">
                  <p:embed/>
                </p:oleObj>
              </mc:Choice>
              <mc:Fallback>
                <p:oleObj name="Equation" r:id="rId17" imgW="533400" imgH="203200" progId="Equation.3">
                  <p:embed/>
                  <p:pic>
                    <p:nvPicPr>
                      <p:cNvPr id="0"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93565" y="2087362"/>
                        <a:ext cx="1181377" cy="372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25294" name="Object 14"/>
          <p:cNvGraphicFramePr>
            <a:graphicFrameLocks noChangeAspect="1"/>
          </p:cNvGraphicFramePr>
          <p:nvPr/>
        </p:nvGraphicFramePr>
        <p:xfrm>
          <a:off x="4449761" y="2421334"/>
          <a:ext cx="955675" cy="327025"/>
        </p:xfrm>
        <a:graphic>
          <a:graphicData uri="http://schemas.openxmlformats.org/presentationml/2006/ole">
            <mc:AlternateContent xmlns:mc="http://schemas.openxmlformats.org/markup-compatibility/2006">
              <mc:Choice xmlns:v="urn:schemas-microsoft-com:vml" Requires="v">
                <p:oleObj spid="_x0000_s225662" name="Equation" r:id="rId19" imgW="431800" imgH="177800" progId="Equation.3">
                  <p:embed/>
                </p:oleObj>
              </mc:Choice>
              <mc:Fallback>
                <p:oleObj name="Equation" r:id="rId19" imgW="431800" imgH="177800" progId="Equation.3">
                  <p:embed/>
                  <p:pic>
                    <p:nvPicPr>
                      <p:cNvPr id="0" name="Picture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49761" y="2421334"/>
                        <a:ext cx="955675" cy="32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25295" name="Object 15"/>
          <p:cNvGraphicFramePr>
            <a:graphicFrameLocks noChangeAspect="1"/>
          </p:cNvGraphicFramePr>
          <p:nvPr>
            <p:extLst>
              <p:ext uri="{D42A27DB-BD31-4B8C-83A1-F6EECF244321}">
                <p14:modId xmlns:p14="http://schemas.microsoft.com/office/powerpoint/2010/main" val="2381719954"/>
              </p:ext>
            </p:extLst>
          </p:nvPr>
        </p:nvGraphicFramePr>
        <p:xfrm>
          <a:off x="4539191" y="4894792"/>
          <a:ext cx="1152525" cy="373063"/>
        </p:xfrm>
        <a:graphic>
          <a:graphicData uri="http://schemas.openxmlformats.org/presentationml/2006/ole">
            <mc:AlternateContent xmlns:mc="http://schemas.openxmlformats.org/markup-compatibility/2006">
              <mc:Choice xmlns:v="urn:schemas-microsoft-com:vml" Requires="v">
                <p:oleObj spid="_x0000_s225663" name="Equation" r:id="rId21" imgW="520700" imgH="203200" progId="Equation.3">
                  <p:embed/>
                </p:oleObj>
              </mc:Choice>
              <mc:Fallback>
                <p:oleObj name="Equation" r:id="rId21" imgW="520700" imgH="203200" progId="Equation.3">
                  <p:embed/>
                  <p:pic>
                    <p:nvPicPr>
                      <p:cNvPr id="0" name="Picture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39191" y="4894792"/>
                        <a:ext cx="1152525" cy="373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25296" name="Object 16"/>
          <p:cNvGraphicFramePr>
            <a:graphicFrameLocks noChangeAspect="1"/>
          </p:cNvGraphicFramePr>
          <p:nvPr>
            <p:extLst>
              <p:ext uri="{D42A27DB-BD31-4B8C-83A1-F6EECF244321}">
                <p14:modId xmlns:p14="http://schemas.microsoft.com/office/powerpoint/2010/main" val="2894905963"/>
              </p:ext>
            </p:extLst>
          </p:nvPr>
        </p:nvGraphicFramePr>
        <p:xfrm>
          <a:off x="4580466" y="5227665"/>
          <a:ext cx="955675" cy="327025"/>
        </p:xfrm>
        <a:graphic>
          <a:graphicData uri="http://schemas.openxmlformats.org/presentationml/2006/ole">
            <mc:AlternateContent xmlns:mc="http://schemas.openxmlformats.org/markup-compatibility/2006">
              <mc:Choice xmlns:v="urn:schemas-microsoft-com:vml" Requires="v">
                <p:oleObj spid="_x0000_s225664" name="Equation" r:id="rId23" imgW="431800" imgH="177800" progId="Equation.3">
                  <p:embed/>
                </p:oleObj>
              </mc:Choice>
              <mc:Fallback>
                <p:oleObj name="Equation" r:id="rId23" imgW="431800" imgH="177800" progId="Equation.3">
                  <p:embed/>
                  <p:pic>
                    <p:nvPicPr>
                      <p:cNvPr id="0" name="Picture 1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80466" y="5227665"/>
                        <a:ext cx="955675" cy="32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3" name="Picture 2" descr="latex-image-1.pdf"/>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766897" y="3254379"/>
            <a:ext cx="1047321" cy="575508"/>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6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106" grpId="0" animBg="1"/>
      <p:bldP spid="107" grpId="0" animBg="1"/>
      <p:bldP spid="108" grpId="0" animBg="1"/>
      <p:bldP spid="10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Grp="1" noChangeArrowheads="1"/>
          </p:cNvSpPr>
          <p:nvPr>
            <p:ph idx="1"/>
          </p:nvPr>
        </p:nvSpPr>
        <p:spPr>
          <a:xfrm>
            <a:off x="2895600" y="1409700"/>
            <a:ext cx="6400800" cy="3175000"/>
          </a:xfrm>
        </p:spPr>
        <p:txBody>
          <a:bodyPr/>
          <a:lstStyle/>
          <a:p>
            <a:pPr>
              <a:buFontTx/>
              <a:buNone/>
            </a:pPr>
            <a:r>
              <a:rPr lang="en-US" sz="1800" b="1" dirty="0">
                <a:solidFill>
                  <a:srgbClr val="C00000"/>
                </a:solidFill>
                <a:latin typeface="Lucida Console" charset="0"/>
              </a:rPr>
              <a:t>     a    </a:t>
            </a:r>
            <a:r>
              <a:rPr lang="en-US" sz="1800" b="1" dirty="0" err="1">
                <a:solidFill>
                  <a:srgbClr val="C00000"/>
                </a:solidFill>
                <a:latin typeface="Lucida Console" charset="0"/>
              </a:rPr>
              <a:t>b</a:t>
            </a:r>
            <a:r>
              <a:rPr lang="en-US" sz="1800" b="1" dirty="0">
                <a:solidFill>
                  <a:srgbClr val="C00000"/>
                </a:solidFill>
                <a:latin typeface="Lucida Console" charset="0"/>
              </a:rPr>
              <a:t>    </a:t>
            </a:r>
            <a:r>
              <a:rPr lang="en-US" sz="1800" b="1" dirty="0" err="1">
                <a:solidFill>
                  <a:srgbClr val="C00000"/>
                </a:solidFill>
                <a:latin typeface="Lucida Console" charset="0"/>
              </a:rPr>
              <a:t>c</a:t>
            </a:r>
            <a:r>
              <a:rPr lang="en-US" sz="1800" b="1" dirty="0">
                <a:solidFill>
                  <a:srgbClr val="C00000"/>
                </a:solidFill>
                <a:latin typeface="Lucida Console" charset="0"/>
              </a:rPr>
              <a:t>    </a:t>
            </a:r>
            <a:r>
              <a:rPr lang="en-US" sz="1800" b="1" dirty="0" err="1">
                <a:solidFill>
                  <a:srgbClr val="C00000"/>
                </a:solidFill>
                <a:latin typeface="Lucida Console" charset="0"/>
              </a:rPr>
              <a:t>d</a:t>
            </a:r>
            <a:r>
              <a:rPr lang="en-US" sz="1800" b="1" dirty="0">
                <a:solidFill>
                  <a:srgbClr val="C00000"/>
                </a:solidFill>
                <a:latin typeface="Lucida Console" charset="0"/>
              </a:rPr>
              <a:t>    </a:t>
            </a:r>
            <a:r>
              <a:rPr lang="en-US" sz="1800" b="1" dirty="0" err="1">
                <a:solidFill>
                  <a:srgbClr val="C00000"/>
                </a:solidFill>
                <a:latin typeface="Lucida Console" charset="0"/>
              </a:rPr>
              <a:t>e</a:t>
            </a:r>
            <a:r>
              <a:rPr lang="en-US" sz="1800" b="1" dirty="0">
                <a:solidFill>
                  <a:srgbClr val="C00000"/>
                </a:solidFill>
                <a:latin typeface="Lucida Console" charset="0"/>
              </a:rPr>
              <a:t>    </a:t>
            </a:r>
            <a:r>
              <a:rPr lang="en-US" sz="1800" b="1" dirty="0" err="1">
                <a:solidFill>
                  <a:srgbClr val="C00000"/>
                </a:solidFill>
                <a:latin typeface="Lucida Console" charset="0"/>
              </a:rPr>
              <a:t>f</a:t>
            </a:r>
            <a:r>
              <a:rPr lang="en-US" sz="1800" b="1" dirty="0">
                <a:solidFill>
                  <a:srgbClr val="C00000"/>
                </a:solidFill>
                <a:latin typeface="Lucida Console" charset="0"/>
              </a:rPr>
              <a:t>    </a:t>
            </a:r>
            <a:r>
              <a:rPr lang="en-US" sz="1800" b="1" dirty="0" err="1">
                <a:solidFill>
                  <a:srgbClr val="C00000"/>
                </a:solidFill>
                <a:latin typeface="Lucida Console" charset="0"/>
              </a:rPr>
              <a:t>g</a:t>
            </a:r>
            <a:r>
              <a:rPr lang="en-US" sz="1800" b="1" dirty="0">
                <a:solidFill>
                  <a:srgbClr val="C00000"/>
                </a:solidFill>
                <a:latin typeface="Lucida Console" charset="0"/>
              </a:rPr>
              <a:t>    </a:t>
            </a:r>
            <a:r>
              <a:rPr lang="en-US" sz="1800" b="1" dirty="0" err="1">
                <a:solidFill>
                  <a:srgbClr val="C00000"/>
                </a:solidFill>
                <a:latin typeface="Lucida Console" charset="0"/>
              </a:rPr>
              <a:t>h</a:t>
            </a:r>
            <a:endParaRPr lang="en-US" sz="1800" b="1" dirty="0">
              <a:solidFill>
                <a:srgbClr val="C00000"/>
              </a:solidFill>
              <a:latin typeface="Lucida Console" charset="0"/>
            </a:endParaRPr>
          </a:p>
          <a:p>
            <a:pPr>
              <a:buFontTx/>
              <a:buNone/>
            </a:pPr>
            <a:r>
              <a:rPr lang="en-US" sz="1800" b="1" dirty="0">
                <a:solidFill>
                  <a:srgbClr val="C00000"/>
                </a:solidFill>
                <a:latin typeface="Lucida Console" charset="0"/>
              </a:rPr>
              <a:t>a</a:t>
            </a:r>
            <a:r>
              <a:rPr lang="en-US" sz="1800" b="1" dirty="0">
                <a:latin typeface="Lucida Console" charset="0"/>
              </a:rPr>
              <a:t>    0    1    0    0    1    0    1    0</a:t>
            </a:r>
          </a:p>
          <a:p>
            <a:pPr>
              <a:buFontTx/>
              <a:buNone/>
            </a:pPr>
            <a:r>
              <a:rPr lang="en-US" sz="1800" b="1" dirty="0" err="1">
                <a:solidFill>
                  <a:srgbClr val="C00000"/>
                </a:solidFill>
                <a:latin typeface="Lucida Console" charset="0"/>
              </a:rPr>
              <a:t>b</a:t>
            </a:r>
            <a:r>
              <a:rPr lang="en-US" sz="1800" b="1" dirty="0">
                <a:latin typeface="Lucida Console" charset="0"/>
              </a:rPr>
              <a:t>    1    0    1    0    0    0    0    1</a:t>
            </a:r>
          </a:p>
          <a:p>
            <a:pPr>
              <a:buFontTx/>
              <a:buNone/>
            </a:pPr>
            <a:r>
              <a:rPr lang="en-US" sz="1800" b="1" dirty="0" err="1">
                <a:solidFill>
                  <a:srgbClr val="C00000"/>
                </a:solidFill>
                <a:latin typeface="Lucida Console" charset="0"/>
              </a:rPr>
              <a:t>c</a:t>
            </a:r>
            <a:r>
              <a:rPr lang="en-US" sz="1800" b="1" dirty="0">
                <a:latin typeface="Lucida Console" charset="0"/>
              </a:rPr>
              <a:t>    0    1    0    1    0    1    1    0</a:t>
            </a:r>
          </a:p>
          <a:p>
            <a:pPr>
              <a:buFontTx/>
              <a:buNone/>
            </a:pPr>
            <a:r>
              <a:rPr lang="en-US" sz="1800" b="1" dirty="0" err="1">
                <a:solidFill>
                  <a:srgbClr val="C00000"/>
                </a:solidFill>
                <a:latin typeface="Lucida Console" charset="0"/>
              </a:rPr>
              <a:t>d</a:t>
            </a:r>
            <a:r>
              <a:rPr lang="en-US" sz="1800" b="1" dirty="0">
                <a:latin typeface="Lucida Console" charset="0"/>
              </a:rPr>
              <a:t>    0    0    1    0    1    0    0    0</a:t>
            </a:r>
          </a:p>
          <a:p>
            <a:pPr>
              <a:buFontTx/>
              <a:buNone/>
            </a:pPr>
            <a:r>
              <a:rPr lang="en-US" sz="1800" b="1" dirty="0" err="1">
                <a:solidFill>
                  <a:srgbClr val="C00000"/>
                </a:solidFill>
                <a:latin typeface="Lucida Console" charset="0"/>
              </a:rPr>
              <a:t>e</a:t>
            </a:r>
            <a:r>
              <a:rPr lang="en-US" sz="1800" b="1" dirty="0">
                <a:latin typeface="Lucida Console" charset="0"/>
              </a:rPr>
              <a:t>    1    0    0    1    0    0    0    0</a:t>
            </a:r>
          </a:p>
          <a:p>
            <a:pPr>
              <a:buFontTx/>
              <a:buNone/>
            </a:pPr>
            <a:r>
              <a:rPr lang="en-US" sz="1800" b="1" dirty="0" err="1">
                <a:solidFill>
                  <a:srgbClr val="C00000"/>
                </a:solidFill>
                <a:latin typeface="Lucida Console" charset="0"/>
              </a:rPr>
              <a:t>f</a:t>
            </a:r>
            <a:r>
              <a:rPr lang="en-US" sz="1800" b="1" dirty="0">
                <a:solidFill>
                  <a:schemeClr val="accent2"/>
                </a:solidFill>
                <a:latin typeface="Lucida Console" charset="0"/>
              </a:rPr>
              <a:t>    </a:t>
            </a:r>
            <a:r>
              <a:rPr lang="en-US" sz="1800" b="1" dirty="0">
                <a:latin typeface="Lucida Console" charset="0"/>
              </a:rPr>
              <a:t>0    0    1    0    0    0    1    0</a:t>
            </a:r>
            <a:endParaRPr lang="en-US" sz="1800" b="1" dirty="0">
              <a:solidFill>
                <a:schemeClr val="accent2"/>
              </a:solidFill>
              <a:latin typeface="Lucida Console" charset="0"/>
            </a:endParaRPr>
          </a:p>
          <a:p>
            <a:pPr>
              <a:buFontTx/>
              <a:buNone/>
            </a:pPr>
            <a:r>
              <a:rPr lang="en-US" sz="1800" b="1" dirty="0" err="1">
                <a:solidFill>
                  <a:srgbClr val="C00000"/>
                </a:solidFill>
                <a:latin typeface="Lucida Console" charset="0"/>
              </a:rPr>
              <a:t>g</a:t>
            </a:r>
            <a:r>
              <a:rPr lang="en-US" sz="1800" b="1" dirty="0">
                <a:solidFill>
                  <a:schemeClr val="accent2"/>
                </a:solidFill>
                <a:latin typeface="Lucida Console" charset="0"/>
              </a:rPr>
              <a:t>    </a:t>
            </a:r>
            <a:r>
              <a:rPr lang="en-US" sz="1800" b="1" dirty="0">
                <a:latin typeface="Lucida Console" charset="0"/>
              </a:rPr>
              <a:t>1    0    1    0    0    0    0    0</a:t>
            </a:r>
            <a:endParaRPr lang="en-US" sz="1800" b="1" dirty="0">
              <a:solidFill>
                <a:schemeClr val="accent2"/>
              </a:solidFill>
              <a:latin typeface="Lucida Console" charset="0"/>
            </a:endParaRPr>
          </a:p>
          <a:p>
            <a:pPr>
              <a:buFontTx/>
              <a:buNone/>
            </a:pPr>
            <a:r>
              <a:rPr lang="en-US" sz="1800" b="1" dirty="0" err="1">
                <a:solidFill>
                  <a:srgbClr val="C00000"/>
                </a:solidFill>
                <a:latin typeface="Lucida Console" charset="0"/>
              </a:rPr>
              <a:t>h</a:t>
            </a:r>
            <a:r>
              <a:rPr lang="en-US" sz="1800" b="1" dirty="0">
                <a:solidFill>
                  <a:schemeClr val="accent2"/>
                </a:solidFill>
                <a:latin typeface="Lucida Console" charset="0"/>
              </a:rPr>
              <a:t>    </a:t>
            </a:r>
            <a:r>
              <a:rPr lang="en-US" sz="1800" b="1" dirty="0">
                <a:latin typeface="Lucida Console" charset="0"/>
              </a:rPr>
              <a:t>0    1    0    0    0    0    0    0</a:t>
            </a:r>
            <a:endParaRPr lang="en-US" sz="3000" b="1" dirty="0">
              <a:solidFill>
                <a:schemeClr val="accent2"/>
              </a:solidFill>
              <a:latin typeface="Arial" charset="0"/>
            </a:endParaRPr>
          </a:p>
          <a:p>
            <a:pPr>
              <a:buFontTx/>
              <a:buNone/>
            </a:pPr>
            <a:endParaRPr lang="en-US" sz="3000" b="1" dirty="0"/>
          </a:p>
          <a:p>
            <a:pPr>
              <a:buFontTx/>
              <a:buNone/>
            </a:pPr>
            <a:endParaRPr lang="en-US" dirty="0"/>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ADJACENCY MATRIX</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grpSp>
        <p:nvGrpSpPr>
          <p:cNvPr id="73" name="Group 72"/>
          <p:cNvGrpSpPr/>
          <p:nvPr/>
        </p:nvGrpSpPr>
        <p:grpSpPr>
          <a:xfrm>
            <a:off x="304800" y="1218305"/>
            <a:ext cx="2224406" cy="3467995"/>
            <a:chOff x="372227" y="1409700"/>
            <a:chExt cx="2224406" cy="3467995"/>
          </a:xfrm>
        </p:grpSpPr>
        <p:sp>
          <p:nvSpPr>
            <p:cNvPr id="8" name="Oval 7"/>
            <p:cNvSpPr/>
            <p:nvPr/>
          </p:nvSpPr>
          <p:spPr>
            <a:xfrm>
              <a:off x="407410" y="1432359"/>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07409" y="470332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87633" y="312982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928833" y="1455482"/>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1858469" y="3109223"/>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b</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3" name="Rectangle 2"/>
            <p:cNvSpPr>
              <a:spLocks/>
            </p:cNvSpPr>
            <p:nvPr/>
          </p:nvSpPr>
          <p:spPr bwMode="auto">
            <a:xfrm>
              <a:off x="1905000" y="1432359"/>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e</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4" name="Rectangle 2"/>
            <p:cNvSpPr>
              <a:spLocks/>
            </p:cNvSpPr>
            <p:nvPr/>
          </p:nvSpPr>
          <p:spPr bwMode="auto">
            <a:xfrm>
              <a:off x="372228" y="4654034"/>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g</a:t>
              </a:r>
              <a:endParaRPr lang="en-US" sz="1200" b="1" dirty="0">
                <a:solidFill>
                  <a:srgbClr val="000000"/>
                </a:solidFill>
                <a:latin typeface="Helvetica"/>
                <a:ea typeface="Trebuchet MS" pitchFamily="-112" charset="0"/>
                <a:cs typeface="Helvetica"/>
                <a:sym typeface="Trebuchet MS" pitchFamily="-112" charset="0"/>
              </a:endParaRPr>
            </a:p>
          </p:txBody>
        </p:sp>
        <p:sp>
          <p:nvSpPr>
            <p:cNvPr id="15" name="Rectangle 2"/>
            <p:cNvSpPr>
              <a:spLocks/>
            </p:cNvSpPr>
            <p:nvPr/>
          </p:nvSpPr>
          <p:spPr bwMode="auto">
            <a:xfrm>
              <a:off x="372227" y="140970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solidFill>
                    <a:srgbClr val="000000"/>
                  </a:solidFill>
                  <a:latin typeface="Helvetica"/>
                  <a:ea typeface="Trebuchet MS" pitchFamily="-112" charset="0"/>
                  <a:cs typeface="Helvetica"/>
                  <a:sym typeface="Trebuchet MS" pitchFamily="-112" charset="0"/>
                </a:rPr>
                <a:t>a</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16" name="Straight Connector 15"/>
            <p:cNvCxnSpPr>
              <a:stCxn id="8" idx="5"/>
              <a:endCxn id="10" idx="1"/>
            </p:cNvCxnSpPr>
            <p:nvPr/>
          </p:nvCxnSpPr>
          <p:spPr>
            <a:xfrm rot="16200000" flipH="1">
              <a:off x="438833" y="1681020"/>
              <a:ext cx="1581446" cy="136420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15" idx="2"/>
              <a:endCxn id="14" idx="0"/>
            </p:cNvCxnSpPr>
            <p:nvPr/>
          </p:nvCxnSpPr>
          <p:spPr>
            <a:xfrm rot="16200000" flipH="1">
              <a:off x="-1040390" y="3124199"/>
              <a:ext cx="3059668" cy="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8" idx="6"/>
              <a:endCxn id="11" idx="2"/>
            </p:cNvCxnSpPr>
            <p:nvPr/>
          </p:nvCxnSpPr>
          <p:spPr>
            <a:xfrm>
              <a:off x="571479" y="1514394"/>
              <a:ext cx="1357354" cy="2312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882302" y="4713626"/>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
            <p:cNvSpPr>
              <a:spLocks/>
            </p:cNvSpPr>
            <p:nvPr/>
          </p:nvSpPr>
          <p:spPr bwMode="auto">
            <a:xfrm>
              <a:off x="1858469" y="4690503"/>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c</a:t>
              </a:r>
              <a:endParaRPr lang="en-US" sz="1200" b="1" dirty="0">
                <a:solidFill>
                  <a:srgbClr val="000000"/>
                </a:solidFill>
                <a:latin typeface="Helvetica"/>
                <a:ea typeface="Trebuchet MS" pitchFamily="-112" charset="0"/>
                <a:cs typeface="Helvetica"/>
                <a:sym typeface="Trebuchet MS" pitchFamily="-112" charset="0"/>
              </a:endParaRPr>
            </a:p>
          </p:txBody>
        </p:sp>
        <p:sp>
          <p:nvSpPr>
            <p:cNvPr id="29" name="Oval 28"/>
            <p:cNvSpPr/>
            <p:nvPr/>
          </p:nvSpPr>
          <p:spPr>
            <a:xfrm>
              <a:off x="1152224" y="4176023"/>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p:cNvSpPr>
            <p:nvPr/>
          </p:nvSpPr>
          <p:spPr bwMode="auto">
            <a:xfrm>
              <a:off x="1128391" y="415290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f</a:t>
              </a:r>
              <a:endParaRPr lang="en-US" sz="1200" b="1" dirty="0">
                <a:solidFill>
                  <a:srgbClr val="000000"/>
                </a:solidFill>
                <a:latin typeface="Helvetica"/>
                <a:ea typeface="Trebuchet MS" pitchFamily="-112" charset="0"/>
                <a:cs typeface="Helvetica"/>
                <a:sym typeface="Trebuchet MS" pitchFamily="-112" charset="0"/>
              </a:endParaRPr>
            </a:p>
          </p:txBody>
        </p:sp>
        <p:sp>
          <p:nvSpPr>
            <p:cNvPr id="31" name="Oval 30"/>
            <p:cNvSpPr/>
            <p:nvPr/>
          </p:nvSpPr>
          <p:spPr>
            <a:xfrm>
              <a:off x="1105693" y="3129820"/>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2"/>
            <p:cNvSpPr>
              <a:spLocks/>
            </p:cNvSpPr>
            <p:nvPr/>
          </p:nvSpPr>
          <p:spPr bwMode="auto">
            <a:xfrm>
              <a:off x="1081860" y="3106697"/>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h</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35" name="Straight Connector 34"/>
            <p:cNvCxnSpPr>
              <a:stCxn id="9" idx="7"/>
              <a:endCxn id="29" idx="3"/>
            </p:cNvCxnSpPr>
            <p:nvPr/>
          </p:nvCxnSpPr>
          <p:spPr>
            <a:xfrm rot="5400000" flipH="1" flipV="1">
              <a:off x="656207" y="4207310"/>
              <a:ext cx="411289" cy="6288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9" idx="5"/>
              <a:endCxn id="27" idx="1"/>
            </p:cNvCxnSpPr>
            <p:nvPr/>
          </p:nvCxnSpPr>
          <p:spPr>
            <a:xfrm rot="16200000" flipH="1">
              <a:off x="1388503" y="4219827"/>
              <a:ext cx="421588" cy="61406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9" idx="6"/>
              <a:endCxn id="28" idx="1"/>
            </p:cNvCxnSpPr>
            <p:nvPr/>
          </p:nvCxnSpPr>
          <p:spPr>
            <a:xfrm flipV="1">
              <a:off x="571478" y="4782836"/>
              <a:ext cx="1286991" cy="25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2" idx="2"/>
              <a:endCxn id="28" idx="0"/>
            </p:cNvCxnSpPr>
            <p:nvPr/>
          </p:nvCxnSpPr>
          <p:spPr>
            <a:xfrm rot="5400000">
              <a:off x="1277379" y="3992196"/>
              <a:ext cx="1396614"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2" idx="3"/>
              <a:endCxn id="12" idx="1"/>
            </p:cNvCxnSpPr>
            <p:nvPr/>
          </p:nvCxnSpPr>
          <p:spPr>
            <a:xfrm>
              <a:off x="1316293" y="3199030"/>
              <a:ext cx="542176" cy="25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2391364" y="3150417"/>
              <a:ext cx="164069" cy="16406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2"/>
            <p:cNvSpPr>
              <a:spLocks/>
            </p:cNvSpPr>
            <p:nvPr/>
          </p:nvSpPr>
          <p:spPr bwMode="auto">
            <a:xfrm>
              <a:off x="2362200" y="3129820"/>
              <a:ext cx="234433"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err="1" smtClean="0">
                  <a:solidFill>
                    <a:srgbClr val="000000"/>
                  </a:solidFill>
                  <a:latin typeface="Helvetica"/>
                  <a:ea typeface="Trebuchet MS" pitchFamily="-112" charset="0"/>
                  <a:cs typeface="Helvetica"/>
                  <a:sym typeface="Trebuchet MS" pitchFamily="-112" charset="0"/>
                </a:rPr>
                <a:t>d</a:t>
              </a:r>
              <a:endParaRPr lang="en-US" sz="1200" b="1" dirty="0">
                <a:solidFill>
                  <a:srgbClr val="000000"/>
                </a:solidFill>
                <a:latin typeface="Helvetica"/>
                <a:ea typeface="Trebuchet MS" pitchFamily="-112" charset="0"/>
                <a:cs typeface="Helvetica"/>
                <a:sym typeface="Trebuchet MS" pitchFamily="-112" charset="0"/>
              </a:endParaRPr>
            </a:p>
          </p:txBody>
        </p:sp>
        <p:cxnSp>
          <p:nvCxnSpPr>
            <p:cNvPr id="58" name="Straight Connector 57"/>
            <p:cNvCxnSpPr>
              <a:stCxn id="13" idx="2"/>
              <a:endCxn id="57" idx="0"/>
            </p:cNvCxnSpPr>
            <p:nvPr/>
          </p:nvCxnSpPr>
          <p:spPr>
            <a:xfrm rot="16200000" flipH="1">
              <a:off x="1494420" y="2144822"/>
              <a:ext cx="1512795" cy="4572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27" idx="7"/>
              <a:endCxn id="57" idx="2"/>
            </p:cNvCxnSpPr>
            <p:nvPr/>
          </p:nvCxnSpPr>
          <p:spPr>
            <a:xfrm rot="5400000" flipH="1" flipV="1">
              <a:off x="1539297" y="3797534"/>
              <a:ext cx="1423167" cy="45707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smtClean="0">
                <a:latin typeface="Trajan Pro"/>
                <a:cs typeface="Trajan Pro"/>
              </a:rPr>
              <a:t>Real networks are sparse</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4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body" idx="1"/>
          </p:nvPr>
        </p:nvSpPr>
        <p:spPr>
          <a:xfrm>
            <a:off x="304800" y="1562100"/>
            <a:ext cx="8534400" cy="1013023"/>
          </a:xfrm>
        </p:spPr>
        <p:txBody>
          <a:bodyPr>
            <a:normAutofit/>
          </a:bodyPr>
          <a:lstStyle/>
          <a:p>
            <a:pPr marL="636218">
              <a:buNone/>
            </a:pPr>
            <a:r>
              <a:rPr lang="en-US" sz="2400" dirty="0" smtClean="0">
                <a:latin typeface="Helvetica"/>
                <a:cs typeface="Helvetica"/>
              </a:rPr>
              <a:t>The maximum number of links a network </a:t>
            </a:r>
          </a:p>
          <a:p>
            <a:pPr marL="636218">
              <a:buNone/>
            </a:pPr>
            <a:r>
              <a:rPr lang="en-US" sz="2400" dirty="0" smtClean="0">
                <a:latin typeface="Helvetica"/>
                <a:cs typeface="Helvetica"/>
              </a:rPr>
              <a:t>of N nodes can have is:</a:t>
            </a:r>
          </a:p>
          <a:p>
            <a:pPr marL="636218">
              <a:buNone/>
            </a:pPr>
            <a:endParaRPr lang="en-US" dirty="0" smtClean="0"/>
          </a:p>
          <a:p>
            <a:pPr marL="948746" lvl="1">
              <a:buNone/>
            </a:pPr>
            <a:endParaRPr lang="en-US" b="1" dirty="0" smtClean="0"/>
          </a:p>
        </p:txBody>
      </p:sp>
      <p:graphicFrame>
        <p:nvGraphicFramePr>
          <p:cNvPr id="4" name="Object 3"/>
          <p:cNvGraphicFramePr>
            <a:graphicFrameLocks noChangeAspect="1"/>
          </p:cNvGraphicFramePr>
          <p:nvPr/>
        </p:nvGraphicFramePr>
        <p:xfrm>
          <a:off x="3962400" y="2029177"/>
          <a:ext cx="2286000" cy="599723"/>
        </p:xfrm>
        <a:graphic>
          <a:graphicData uri="http://schemas.openxmlformats.org/presentationml/2006/ole">
            <mc:AlternateContent xmlns:mc="http://schemas.openxmlformats.org/markup-compatibility/2006">
              <mc:Choice xmlns:v="urn:schemas-microsoft-com:vml" Requires="v">
                <p:oleObj spid="_x0000_s319524" name="Equation" r:id="rId3" imgW="1371600" imgH="431800" progId="Equation.3">
                  <p:embed/>
                </p:oleObj>
              </mc:Choice>
              <mc:Fallback>
                <p:oleObj name="Equation" r:id="rId3" imgW="1371600" imgH="431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029177"/>
                        <a:ext cx="2286000" cy="5997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2"/>
          <p:cNvSpPr txBox="1">
            <a:spLocks noChangeArrowheads="1"/>
          </p:cNvSpPr>
          <p:nvPr/>
        </p:nvSpPr>
        <p:spPr>
          <a:xfrm>
            <a:off x="304800" y="3444677"/>
            <a:ext cx="8534400" cy="1013023"/>
          </a:xfrm>
          <a:prstGeom prst="rect">
            <a:avLst/>
          </a:prstGeom>
        </p:spPr>
        <p:txBody>
          <a:bodyPr vert="horz" lIns="91440" tIns="45720" rIns="91440" bIns="45720" rtlCol="0">
            <a:normAutofit/>
          </a:bodyPr>
          <a:lstStyle/>
          <a:p>
            <a:pPr marL="636218" lvl="0" indent="-342900">
              <a:spcBef>
                <a:spcPct val="20000"/>
              </a:spcBef>
              <a:defRPr/>
            </a:pPr>
            <a:r>
              <a:rPr lang="en-US" sz="2400" dirty="0" smtClean="0">
                <a:latin typeface="Helvetica"/>
                <a:cs typeface="Helvetica"/>
              </a:rPr>
              <a:t>A graph with degree L=</a:t>
            </a:r>
            <a:r>
              <a:rPr lang="en-US" sz="2400" dirty="0" err="1" smtClean="0">
                <a:latin typeface="Helvetica"/>
                <a:cs typeface="Helvetica"/>
              </a:rPr>
              <a:t>L</a:t>
            </a:r>
            <a:r>
              <a:rPr lang="en-US" sz="2400" baseline="-25000" dirty="0" err="1" smtClean="0">
                <a:latin typeface="Helvetica"/>
                <a:cs typeface="Helvetica"/>
              </a:rPr>
              <a:t>max</a:t>
            </a:r>
            <a:r>
              <a:rPr lang="en-US" sz="2400" dirty="0" smtClean="0">
                <a:latin typeface="Helvetica"/>
                <a:cs typeface="Helvetica"/>
              </a:rPr>
              <a:t> </a:t>
            </a:r>
            <a:r>
              <a:rPr kumimoji="0" lang="en-US" sz="2400" b="0" i="0" u="none" strike="noStrike" kern="1200" cap="none" spc="0" normalizeH="0" baseline="0" noProof="0" dirty="0" smtClean="0">
                <a:ln>
                  <a:noFill/>
                </a:ln>
                <a:solidFill>
                  <a:schemeClr val="tx1"/>
                </a:solidFill>
                <a:effectLst/>
                <a:uLnTx/>
                <a:uFillTx/>
                <a:latin typeface="Helvetica"/>
                <a:ea typeface="+mn-ea"/>
                <a:cs typeface="Helvetica"/>
              </a:rPr>
              <a:t>is called a </a:t>
            </a:r>
            <a:r>
              <a:rPr kumimoji="0" lang="en-US" sz="2400" b="0" i="0" u="none" strike="noStrike" kern="1200" cap="none" spc="0" normalizeH="0" baseline="0" noProof="0" dirty="0" smtClean="0">
                <a:ln>
                  <a:noFill/>
                </a:ln>
                <a:solidFill>
                  <a:srgbClr val="800000"/>
                </a:solidFill>
                <a:effectLst/>
                <a:uLnTx/>
                <a:uFillTx/>
                <a:latin typeface="Helvetica"/>
                <a:ea typeface="+mn-ea"/>
                <a:cs typeface="Helvetica"/>
              </a:rPr>
              <a:t>complete graph</a:t>
            </a:r>
            <a:r>
              <a:rPr kumimoji="0" lang="en-US" sz="2400" b="0" i="0" u="none" strike="noStrike" kern="1200" cap="none" spc="0" normalizeH="0" baseline="0" noProof="0" dirty="0" smtClean="0">
                <a:ln>
                  <a:noFill/>
                </a:ln>
                <a:solidFill>
                  <a:schemeClr val="tx1"/>
                </a:solidFill>
                <a:effectLst/>
                <a:uLnTx/>
                <a:uFillTx/>
                <a:latin typeface="Helvetica"/>
                <a:ea typeface="+mn-ea"/>
                <a:cs typeface="Helvetica"/>
              </a:rPr>
              <a:t>, </a:t>
            </a:r>
          </a:p>
          <a:p>
            <a:pPr marL="636218"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smtClean="0">
                <a:ln>
                  <a:noFill/>
                </a:ln>
                <a:solidFill>
                  <a:schemeClr val="tx1"/>
                </a:solidFill>
                <a:effectLst/>
                <a:uLnTx/>
                <a:uFillTx/>
                <a:latin typeface="Helvetica"/>
                <a:ea typeface="+mn-ea"/>
                <a:cs typeface="Helvetica"/>
              </a:rPr>
              <a:t>and its</a:t>
            </a:r>
            <a:r>
              <a:rPr kumimoji="0" lang="en-US" sz="2400" b="0" i="0" u="none" strike="noStrike" kern="1200" cap="none" spc="0" normalizeH="0" noProof="0" dirty="0" smtClean="0">
                <a:ln>
                  <a:noFill/>
                </a:ln>
                <a:solidFill>
                  <a:schemeClr val="tx1"/>
                </a:solidFill>
                <a:effectLst/>
                <a:uLnTx/>
                <a:uFillTx/>
                <a:latin typeface="Helvetica"/>
                <a:ea typeface="+mn-ea"/>
                <a:cs typeface="Helvetica"/>
              </a:rPr>
              <a:t> average degree is </a:t>
            </a:r>
            <a:r>
              <a:rPr kumimoji="0" lang="en-US" sz="2400" b="1" i="0" u="none" strike="noStrike" kern="1200" cap="none" spc="0" normalizeH="0" noProof="0" dirty="0" smtClean="0">
                <a:ln>
                  <a:noFill/>
                </a:ln>
                <a:solidFill>
                  <a:schemeClr val="tx1"/>
                </a:solidFill>
                <a:effectLst/>
                <a:uLnTx/>
                <a:uFillTx/>
                <a:latin typeface="Helvetica"/>
                <a:ea typeface="+mn-ea"/>
                <a:cs typeface="Helvetica"/>
              </a:rPr>
              <a:t>&lt;</a:t>
            </a:r>
            <a:r>
              <a:rPr kumimoji="0" lang="en-US" sz="2400" b="1" i="0" u="none" strike="noStrike" kern="1200" cap="none" spc="0" normalizeH="0" noProof="0" dirty="0" err="1" smtClean="0">
                <a:ln>
                  <a:noFill/>
                </a:ln>
                <a:solidFill>
                  <a:schemeClr val="tx1"/>
                </a:solidFill>
                <a:effectLst/>
                <a:uLnTx/>
                <a:uFillTx/>
                <a:latin typeface="Helvetica"/>
                <a:ea typeface="+mn-ea"/>
                <a:cs typeface="Helvetica"/>
              </a:rPr>
              <a:t>k</a:t>
            </a:r>
            <a:r>
              <a:rPr kumimoji="0" lang="en-US" sz="2400" b="1" i="0" u="none" strike="noStrike" kern="1200" cap="none" spc="0" normalizeH="0" noProof="0" dirty="0" smtClean="0">
                <a:ln>
                  <a:noFill/>
                </a:ln>
                <a:solidFill>
                  <a:schemeClr val="tx1"/>
                </a:solidFill>
                <a:effectLst/>
                <a:uLnTx/>
                <a:uFillTx/>
                <a:latin typeface="Helvetica"/>
                <a:ea typeface="+mn-ea"/>
                <a:cs typeface="Helvetica"/>
              </a:rPr>
              <a:t>&gt;=N-1</a:t>
            </a:r>
            <a:endParaRPr kumimoji="0" lang="en-US" sz="2400" b="1" i="0" u="none" strike="noStrike" kern="1200" cap="none" spc="0" normalizeH="0" baseline="0" noProof="0" dirty="0" smtClean="0">
              <a:ln>
                <a:noFill/>
              </a:ln>
              <a:solidFill>
                <a:schemeClr val="tx1"/>
              </a:solidFill>
              <a:effectLst/>
              <a:uLnTx/>
              <a:uFillTx/>
              <a:latin typeface="Helvetica"/>
              <a:ea typeface="+mn-ea"/>
              <a:cs typeface="Helvetica"/>
            </a:endParaRPr>
          </a:p>
          <a:p>
            <a:pPr marL="636218" marR="0" lvl="0" indent="-342900" algn="l" defTabSz="457200" rtl="0" eaLnBrk="1" fontAlgn="auto" latinLnBrk="0" hangingPunct="1">
              <a:lnSpc>
                <a:spcPct val="100000"/>
              </a:lnSpc>
              <a:spcBef>
                <a:spcPct val="20000"/>
              </a:spcBef>
              <a:spcAft>
                <a:spcPts val="0"/>
              </a:spcAft>
              <a:buClrTx/>
              <a:buSzTx/>
              <a:buFont typeface="Arial"/>
              <a:buNone/>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948746" marR="0" lvl="1" indent="-285750" algn="l" defTabSz="457200" rtl="0" eaLnBrk="1" fontAlgn="auto" latinLnBrk="0" hangingPunct="1">
              <a:lnSpc>
                <a:spcPct val="100000"/>
              </a:lnSpc>
              <a:spcBef>
                <a:spcPct val="20000"/>
              </a:spcBef>
              <a:spcAft>
                <a:spcPts val="0"/>
              </a:spcAft>
              <a:buClrTx/>
              <a:buSzTx/>
              <a:buFont typeface="Arial"/>
              <a:buNone/>
              <a:tabLst/>
              <a:defRPr/>
            </a:pPr>
            <a:endParaRPr kumimoji="0" lang="en-US" sz="28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COMPLETE GRAPH</a:t>
            </a:r>
          </a:p>
        </p:txBody>
      </p:sp>
      <p:pic>
        <p:nvPicPr>
          <p:cNvPr id="9" name="Picture 8"/>
          <p:cNvPicPr>
            <a:picLocks noChangeAspect="1"/>
          </p:cNvPicPr>
          <p:nvPr/>
        </p:nvPicPr>
        <p:blipFill>
          <a:blip r:embed="rId5"/>
          <a:stretch>
            <a:fillRect/>
          </a:stretch>
        </p:blipFill>
        <p:spPr>
          <a:xfrm>
            <a:off x="6334897" y="809977"/>
            <a:ext cx="2504303" cy="2438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1240691"/>
            <a:ext cx="8686800" cy="4154984"/>
          </a:xfrm>
          <a:prstGeom prst="rect">
            <a:avLst/>
          </a:prstGeom>
        </p:spPr>
        <p:txBody>
          <a:bodyPr wrap="square">
            <a:spAutoFit/>
          </a:bodyPr>
          <a:lstStyle/>
          <a:p>
            <a:pPr algn="ctr"/>
            <a:r>
              <a:rPr lang="en-US" sz="2400" b="1" dirty="0" smtClean="0">
                <a:latin typeface="Helvetica"/>
                <a:cs typeface="Helvetica"/>
              </a:rPr>
              <a:t>Most networks observed in real systems are sparse: </a:t>
            </a:r>
          </a:p>
          <a:p>
            <a:pPr algn="ctr"/>
            <a:endParaRPr lang="en-US" sz="2400" b="1" dirty="0" smtClean="0">
              <a:latin typeface="Helvetica"/>
              <a:cs typeface="Helvetica"/>
            </a:endParaRPr>
          </a:p>
          <a:p>
            <a:pPr algn="ctr"/>
            <a:r>
              <a:rPr lang="en-US" sz="2400" b="1" dirty="0" smtClean="0">
                <a:solidFill>
                  <a:srgbClr val="800000"/>
                </a:solidFill>
                <a:latin typeface="Helvetica"/>
                <a:cs typeface="Helvetica"/>
              </a:rPr>
              <a:t>L &lt;&lt;  </a:t>
            </a:r>
            <a:r>
              <a:rPr lang="en-US" sz="2400" b="1" dirty="0" err="1" smtClean="0">
                <a:solidFill>
                  <a:srgbClr val="800000"/>
                </a:solidFill>
                <a:latin typeface="Helvetica"/>
                <a:cs typeface="Helvetica"/>
              </a:rPr>
              <a:t>L</a:t>
            </a:r>
            <a:r>
              <a:rPr lang="en-US" sz="2400" b="1" baseline="-25000" dirty="0" err="1" smtClean="0">
                <a:solidFill>
                  <a:srgbClr val="800000"/>
                </a:solidFill>
                <a:latin typeface="Helvetica"/>
                <a:cs typeface="Helvetica"/>
              </a:rPr>
              <a:t>max</a:t>
            </a:r>
            <a:r>
              <a:rPr lang="en-US" sz="2400" b="1" dirty="0" smtClean="0">
                <a:solidFill>
                  <a:srgbClr val="800000"/>
                </a:solidFill>
                <a:latin typeface="Helvetica"/>
                <a:cs typeface="Helvetica"/>
              </a:rPr>
              <a:t> </a:t>
            </a:r>
          </a:p>
          <a:p>
            <a:pPr algn="ctr"/>
            <a:r>
              <a:rPr lang="en-US" b="1" dirty="0" smtClean="0">
                <a:solidFill>
                  <a:srgbClr val="800000"/>
                </a:solidFill>
                <a:latin typeface="Helvetica"/>
                <a:cs typeface="Helvetica"/>
              </a:rPr>
              <a:t>or</a:t>
            </a:r>
            <a:r>
              <a:rPr lang="en-US" sz="2400" b="1" dirty="0" smtClean="0">
                <a:solidFill>
                  <a:srgbClr val="800000"/>
                </a:solidFill>
                <a:latin typeface="Helvetica"/>
                <a:cs typeface="Helvetica"/>
              </a:rPr>
              <a:t> </a:t>
            </a:r>
          </a:p>
          <a:p>
            <a:pPr algn="ctr"/>
            <a:r>
              <a:rPr lang="en-US" sz="2400" b="1" dirty="0" smtClean="0">
                <a:solidFill>
                  <a:srgbClr val="800000"/>
                </a:solidFill>
                <a:latin typeface="Helvetica"/>
                <a:cs typeface="Helvetica"/>
              </a:rPr>
              <a:t>&lt;</a:t>
            </a:r>
            <a:r>
              <a:rPr lang="en-US" sz="2400" b="1" dirty="0" err="1" smtClean="0">
                <a:solidFill>
                  <a:srgbClr val="800000"/>
                </a:solidFill>
                <a:latin typeface="Helvetica"/>
                <a:cs typeface="Helvetica"/>
              </a:rPr>
              <a:t>k</a:t>
            </a:r>
            <a:r>
              <a:rPr lang="en-US" sz="2400" b="1" dirty="0" smtClean="0">
                <a:solidFill>
                  <a:srgbClr val="800000"/>
                </a:solidFill>
                <a:latin typeface="Helvetica"/>
                <a:cs typeface="Helvetica"/>
              </a:rPr>
              <a:t>&gt; &lt;&lt;N-1.  </a:t>
            </a:r>
          </a:p>
          <a:p>
            <a:pPr algn="ctr"/>
            <a:endParaRPr lang="en-US" sz="1600" b="1" dirty="0" smtClean="0">
              <a:latin typeface="Helvetica"/>
              <a:cs typeface="Helvetica"/>
            </a:endParaRPr>
          </a:p>
          <a:p>
            <a:endParaRPr lang="en-US" sz="1600" dirty="0" smtClean="0">
              <a:latin typeface="Helvetica"/>
              <a:cs typeface="Helvetica"/>
            </a:endParaRPr>
          </a:p>
          <a:p>
            <a:r>
              <a:rPr lang="en-US" sz="1600" dirty="0" smtClean="0">
                <a:latin typeface="Helvetica"/>
                <a:cs typeface="Helvetica"/>
              </a:rPr>
              <a:t>	WWW (ND Sample): 	N=325,729;	L=1.4 10</a:t>
            </a:r>
            <a:r>
              <a:rPr lang="en-US" sz="1600" baseline="30000" dirty="0" smtClean="0">
                <a:latin typeface="Helvetica"/>
                <a:cs typeface="Helvetica"/>
              </a:rPr>
              <a:t>6</a:t>
            </a:r>
            <a:r>
              <a:rPr lang="en-US" sz="1600" dirty="0" smtClean="0">
                <a:latin typeface="Helvetica"/>
                <a:cs typeface="Helvetica"/>
              </a:rPr>
              <a:t>		</a:t>
            </a:r>
            <a:r>
              <a:rPr lang="en-US" sz="1600" dirty="0" err="1" smtClean="0">
                <a:latin typeface="Helvetica"/>
                <a:cs typeface="Helvetica"/>
              </a:rPr>
              <a:t>L</a:t>
            </a:r>
            <a:r>
              <a:rPr lang="en-US" sz="1600" baseline="-25000" dirty="0" err="1" smtClean="0">
                <a:latin typeface="Helvetica"/>
                <a:cs typeface="Helvetica"/>
              </a:rPr>
              <a:t>max</a:t>
            </a:r>
            <a:r>
              <a:rPr lang="en-US" sz="1600" dirty="0" smtClean="0">
                <a:latin typeface="Helvetica"/>
                <a:cs typeface="Helvetica"/>
              </a:rPr>
              <a:t>=10</a:t>
            </a:r>
            <a:r>
              <a:rPr lang="en-US" sz="1600" baseline="30000" dirty="0" smtClean="0">
                <a:latin typeface="Helvetica"/>
                <a:cs typeface="Helvetica"/>
              </a:rPr>
              <a:t>12</a:t>
            </a:r>
            <a:r>
              <a:rPr lang="en-US" sz="1600" dirty="0" smtClean="0">
                <a:latin typeface="Helvetica"/>
                <a:cs typeface="Helvetica"/>
              </a:rPr>
              <a:t>		&lt;</a:t>
            </a:r>
            <a:r>
              <a:rPr lang="en-US" sz="1600" dirty="0" err="1" smtClean="0">
                <a:latin typeface="Helvetica"/>
                <a:cs typeface="Helvetica"/>
              </a:rPr>
              <a:t>k</a:t>
            </a:r>
            <a:r>
              <a:rPr lang="en-US" sz="1600" dirty="0" smtClean="0">
                <a:latin typeface="Helvetica"/>
                <a:cs typeface="Helvetica"/>
              </a:rPr>
              <a:t>&gt;=4.51</a:t>
            </a:r>
          </a:p>
          <a:p>
            <a:r>
              <a:rPr lang="en-US" sz="1600" dirty="0" smtClean="0">
                <a:latin typeface="Helvetica"/>
                <a:cs typeface="Helvetica"/>
              </a:rPr>
              <a:t>	Protein (</a:t>
            </a:r>
            <a:r>
              <a:rPr lang="en-US" sz="1600" i="1" dirty="0" smtClean="0">
                <a:latin typeface="Helvetica"/>
                <a:cs typeface="Helvetica"/>
              </a:rPr>
              <a:t>S. </a:t>
            </a:r>
            <a:r>
              <a:rPr lang="en-US" sz="1600" i="1" dirty="0" err="1" smtClean="0">
                <a:latin typeface="Helvetica"/>
                <a:cs typeface="Helvetica"/>
              </a:rPr>
              <a:t>Cerevisiae</a:t>
            </a:r>
            <a:r>
              <a:rPr lang="en-US" sz="1600" dirty="0" smtClean="0">
                <a:latin typeface="Helvetica"/>
                <a:cs typeface="Helvetica"/>
              </a:rPr>
              <a:t>): 	N=    1,870;	L=4,470		</a:t>
            </a:r>
            <a:r>
              <a:rPr lang="en-US" sz="1600" dirty="0" err="1" smtClean="0">
                <a:latin typeface="Helvetica"/>
                <a:cs typeface="Helvetica"/>
              </a:rPr>
              <a:t>L</a:t>
            </a:r>
            <a:r>
              <a:rPr lang="en-US" sz="1600" baseline="-25000" dirty="0" err="1" smtClean="0">
                <a:latin typeface="Helvetica"/>
                <a:cs typeface="Helvetica"/>
              </a:rPr>
              <a:t>max</a:t>
            </a:r>
            <a:r>
              <a:rPr lang="en-US" sz="1600" dirty="0" smtClean="0">
                <a:latin typeface="Helvetica"/>
                <a:cs typeface="Helvetica"/>
              </a:rPr>
              <a:t>=10</a:t>
            </a:r>
            <a:r>
              <a:rPr lang="en-US" sz="1600" baseline="30000" dirty="0" smtClean="0">
                <a:latin typeface="Helvetica"/>
                <a:cs typeface="Helvetica"/>
              </a:rPr>
              <a:t>7</a:t>
            </a:r>
            <a:r>
              <a:rPr lang="en-US" sz="1600" dirty="0" smtClean="0">
                <a:latin typeface="Helvetica"/>
                <a:cs typeface="Helvetica"/>
              </a:rPr>
              <a:t>		&lt;</a:t>
            </a:r>
            <a:r>
              <a:rPr lang="en-US" sz="1600" dirty="0" err="1" smtClean="0">
                <a:latin typeface="Helvetica"/>
                <a:cs typeface="Helvetica"/>
              </a:rPr>
              <a:t>k</a:t>
            </a:r>
            <a:r>
              <a:rPr lang="en-US" sz="1600" dirty="0" smtClean="0">
                <a:latin typeface="Helvetica"/>
                <a:cs typeface="Helvetica"/>
              </a:rPr>
              <a:t>&gt;=2.39 </a:t>
            </a:r>
          </a:p>
          <a:p>
            <a:r>
              <a:rPr lang="en-US" sz="1600" dirty="0" smtClean="0">
                <a:latin typeface="Helvetica"/>
                <a:cs typeface="Helvetica"/>
              </a:rPr>
              <a:t>	</a:t>
            </a:r>
            <a:r>
              <a:rPr lang="en-US" sz="1600" dirty="0" err="1" smtClean="0">
                <a:latin typeface="Helvetica"/>
                <a:cs typeface="Helvetica"/>
              </a:rPr>
              <a:t>Coauthorship</a:t>
            </a:r>
            <a:r>
              <a:rPr lang="en-US" sz="1600" dirty="0" smtClean="0">
                <a:latin typeface="Helvetica"/>
                <a:cs typeface="Helvetica"/>
              </a:rPr>
              <a:t> (Math): 	N=  70,975; 	L=2 10</a:t>
            </a:r>
            <a:r>
              <a:rPr lang="en-US" sz="1600" baseline="30000" dirty="0" smtClean="0">
                <a:latin typeface="Helvetica"/>
                <a:cs typeface="Helvetica"/>
              </a:rPr>
              <a:t>5	</a:t>
            </a:r>
            <a:r>
              <a:rPr lang="en-US" sz="1600" dirty="0" smtClean="0">
                <a:latin typeface="Helvetica"/>
                <a:cs typeface="Helvetica"/>
              </a:rPr>
              <a:t>	</a:t>
            </a:r>
            <a:r>
              <a:rPr lang="en-US" sz="1600" dirty="0" err="1" smtClean="0">
                <a:latin typeface="Helvetica"/>
                <a:cs typeface="Helvetica"/>
              </a:rPr>
              <a:t>L</a:t>
            </a:r>
            <a:r>
              <a:rPr lang="en-US" sz="1600" baseline="-25000" dirty="0" err="1" smtClean="0">
                <a:latin typeface="Helvetica"/>
                <a:cs typeface="Helvetica"/>
              </a:rPr>
              <a:t>max</a:t>
            </a:r>
            <a:r>
              <a:rPr lang="en-US" sz="1600" dirty="0" smtClean="0">
                <a:latin typeface="Helvetica"/>
                <a:cs typeface="Helvetica"/>
              </a:rPr>
              <a:t>=3 10</a:t>
            </a:r>
            <a:r>
              <a:rPr lang="en-US" sz="1600" baseline="30000" dirty="0" smtClean="0">
                <a:latin typeface="Helvetica"/>
                <a:cs typeface="Helvetica"/>
              </a:rPr>
              <a:t>10</a:t>
            </a:r>
            <a:r>
              <a:rPr lang="en-US" sz="1600" dirty="0" smtClean="0">
                <a:latin typeface="Helvetica"/>
                <a:cs typeface="Helvetica"/>
              </a:rPr>
              <a:t>	&lt;</a:t>
            </a:r>
            <a:r>
              <a:rPr lang="en-US" sz="1600" dirty="0" err="1" smtClean="0">
                <a:latin typeface="Helvetica"/>
                <a:cs typeface="Helvetica"/>
              </a:rPr>
              <a:t>k</a:t>
            </a:r>
            <a:r>
              <a:rPr lang="en-US" sz="1600" dirty="0" smtClean="0">
                <a:latin typeface="Helvetica"/>
                <a:cs typeface="Helvetica"/>
              </a:rPr>
              <a:t>&gt;=3.9	</a:t>
            </a:r>
          </a:p>
          <a:p>
            <a:r>
              <a:rPr lang="en-US" sz="1600" dirty="0" smtClean="0">
                <a:latin typeface="Helvetica"/>
                <a:cs typeface="Helvetica"/>
              </a:rPr>
              <a:t>	Movie Actors: 			N=212,250; 	L=6 10</a:t>
            </a:r>
            <a:r>
              <a:rPr lang="en-US" sz="1600" baseline="30000" dirty="0" smtClean="0">
                <a:latin typeface="Helvetica"/>
                <a:cs typeface="Helvetica"/>
              </a:rPr>
              <a:t>6	</a:t>
            </a:r>
            <a:r>
              <a:rPr lang="en-US" sz="1600" dirty="0" smtClean="0">
                <a:latin typeface="Helvetica"/>
                <a:cs typeface="Helvetica"/>
              </a:rPr>
              <a:t>	</a:t>
            </a:r>
            <a:r>
              <a:rPr lang="en-US" sz="1600" dirty="0" err="1" smtClean="0">
                <a:latin typeface="Helvetica"/>
                <a:cs typeface="Helvetica"/>
              </a:rPr>
              <a:t>L</a:t>
            </a:r>
            <a:r>
              <a:rPr lang="en-US" sz="1600" baseline="-25000" dirty="0" err="1" smtClean="0">
                <a:latin typeface="Helvetica"/>
                <a:cs typeface="Helvetica"/>
              </a:rPr>
              <a:t>max</a:t>
            </a:r>
            <a:r>
              <a:rPr lang="en-US" sz="1600" dirty="0" smtClean="0">
                <a:latin typeface="Helvetica"/>
                <a:cs typeface="Helvetica"/>
              </a:rPr>
              <a:t>=1.8 10</a:t>
            </a:r>
            <a:r>
              <a:rPr lang="en-US" sz="1600" baseline="30000" dirty="0" smtClean="0">
                <a:latin typeface="Helvetica"/>
                <a:cs typeface="Helvetica"/>
              </a:rPr>
              <a:t>13</a:t>
            </a:r>
            <a:r>
              <a:rPr lang="en-US" sz="1600" dirty="0" smtClean="0">
                <a:latin typeface="Helvetica"/>
                <a:cs typeface="Helvetica"/>
              </a:rPr>
              <a:t>	&lt;</a:t>
            </a:r>
            <a:r>
              <a:rPr lang="en-US" sz="1600" dirty="0" err="1" smtClean="0">
                <a:latin typeface="Helvetica"/>
                <a:cs typeface="Helvetica"/>
              </a:rPr>
              <a:t>k</a:t>
            </a:r>
            <a:r>
              <a:rPr lang="en-US" sz="1600" dirty="0" smtClean="0">
                <a:latin typeface="Helvetica"/>
                <a:cs typeface="Helvetica"/>
              </a:rPr>
              <a:t>&gt;=28.78</a:t>
            </a:r>
          </a:p>
          <a:p>
            <a:r>
              <a:rPr lang="en-US" sz="1600" dirty="0" smtClean="0">
                <a:latin typeface="Helvetica"/>
                <a:cs typeface="Helvetica"/>
              </a:rPr>
              <a:t>	</a:t>
            </a:r>
          </a:p>
          <a:p>
            <a:r>
              <a:rPr lang="en-US" sz="1600" i="1" dirty="0" smtClean="0">
                <a:latin typeface="Helvetica"/>
                <a:cs typeface="Helvetica"/>
              </a:rPr>
              <a:t>													</a:t>
            </a:r>
            <a:r>
              <a:rPr lang="en-US" sz="1200" i="1" dirty="0" smtClean="0">
                <a:latin typeface="Helvetica"/>
                <a:cs typeface="Helvetica"/>
              </a:rPr>
              <a:t>(Source: Albert, </a:t>
            </a:r>
            <a:r>
              <a:rPr lang="en-US" sz="1200" i="1" dirty="0" err="1" smtClean="0">
                <a:latin typeface="Helvetica"/>
                <a:cs typeface="Helvetica"/>
              </a:rPr>
              <a:t>Barabasi</a:t>
            </a:r>
            <a:r>
              <a:rPr lang="en-US" sz="1200" i="1" dirty="0" smtClean="0">
                <a:latin typeface="Helvetica"/>
                <a:cs typeface="Helvetica"/>
              </a:rPr>
              <a:t>, RMP2002)</a:t>
            </a:r>
          </a:p>
          <a:p>
            <a:endParaRPr lang="en-US" sz="1600" dirty="0" smtClean="0">
              <a:latin typeface="Helvetica"/>
              <a:cs typeface="Helvetica"/>
            </a:endParaRP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REAL NETWORKS ARE SPARSE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6273898" y="2146300"/>
            <a:ext cx="2870102" cy="1569660"/>
          </a:xfrm>
          <a:prstGeom prst="rect">
            <a:avLst/>
          </a:prstGeom>
          <a:noFill/>
          <a:ln w="9525">
            <a:noFill/>
            <a:miter lim="800000"/>
            <a:headEnd/>
            <a:tailEnd/>
          </a:ln>
        </p:spPr>
        <p:txBody>
          <a:bodyPr wrap="square">
            <a:prstTxWarp prst="textNoShape">
              <a:avLst/>
            </a:prstTxWarp>
            <a:spAutoFit/>
          </a:bodyPr>
          <a:lstStyle/>
          <a:p>
            <a:pPr algn="ctr"/>
            <a:r>
              <a:rPr lang="en-US" b="1" dirty="0" smtClean="0">
                <a:latin typeface="Trajan Pro"/>
                <a:cs typeface="Trajan Pro"/>
              </a:rPr>
              <a:t>Can one walk across the seven bridges and never cross the same bridge twice?    </a:t>
            </a:r>
            <a:r>
              <a:rPr lang="en-US" sz="2400" b="1" dirty="0" smtClean="0">
                <a:latin typeface="Trajan Pro"/>
                <a:cs typeface="Trajan Pro"/>
              </a:rPr>
              <a:t> </a:t>
            </a:r>
            <a:endParaRPr lang="en-US" sz="2400" b="1" dirty="0">
              <a:latin typeface="Trajan Pro"/>
              <a:cs typeface="Trajan Pro"/>
            </a:endParaRP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Trajan Pro"/>
                <a:ea typeface="Helvetica" pitchFamily="36" charset="0"/>
                <a:cs typeface="Trajan Pro"/>
              </a:rPr>
              <a:t>THE BRIDGES OF KONIGSBERG</a:t>
            </a:r>
            <a:endParaRPr lang="en-US" sz="2000" b="1" i="1" dirty="0" smtClean="0">
              <a:solidFill>
                <a:schemeClr val="bg1">
                  <a:lumMod val="95000"/>
                </a:schemeClr>
              </a:solidFill>
              <a:latin typeface="Trajan Pro"/>
              <a:ea typeface="Helvetica" pitchFamily="36" charset="0"/>
              <a:cs typeface="Trajan Pro"/>
            </a:endParaRPr>
          </a:p>
        </p:txBody>
      </p:sp>
      <p:pic>
        <p:nvPicPr>
          <p:cNvPr id="11" name="Picture 10"/>
          <p:cNvPicPr>
            <a:picLocks noChangeAspect="1"/>
          </p:cNvPicPr>
          <p:nvPr/>
        </p:nvPicPr>
        <p:blipFill>
          <a:blip r:embed="rId3"/>
          <a:stretch>
            <a:fillRect/>
          </a:stretch>
        </p:blipFill>
        <p:spPr>
          <a:xfrm>
            <a:off x="0" y="571500"/>
            <a:ext cx="6235798" cy="5059232"/>
          </a:xfrm>
          <a:prstGeom prst="rect">
            <a:avLst/>
          </a:prstGeom>
        </p:spPr>
      </p:pic>
      <p:sp>
        <p:nvSpPr>
          <p:cNvPr id="12" name="Rectangle 11"/>
          <p:cNvSpPr/>
          <p:nvPr/>
        </p:nvSpPr>
        <p:spPr>
          <a:xfrm>
            <a:off x="4495800" y="6052979"/>
            <a:ext cx="4572000" cy="246221"/>
          </a:xfrm>
          <a:prstGeom prst="rect">
            <a:avLst/>
          </a:prstGeom>
        </p:spPr>
        <p:txBody>
          <a:bodyPr>
            <a:spAutoFit/>
          </a:bodyPr>
          <a:lstStyle/>
          <a:p>
            <a:r>
              <a:rPr lang="en-US" sz="1000" dirty="0" smtClean="0"/>
              <a:t>http://</a:t>
            </a:r>
            <a:r>
              <a:rPr lang="en-US" sz="1000" dirty="0" err="1" smtClean="0"/>
              <a:t>www.numericana.com/answer/graphs.htm</a:t>
            </a:r>
            <a:endParaRPr lang="en-US" sz="1000" dirty="0"/>
          </a:p>
        </p:txBody>
      </p:sp>
      <p:sp>
        <p:nvSpPr>
          <p:cNvPr id="14" name="Donut 13"/>
          <p:cNvSpPr/>
          <p:nvPr/>
        </p:nvSpPr>
        <p:spPr>
          <a:xfrm>
            <a:off x="2273300" y="23749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Donut 14"/>
          <p:cNvSpPr/>
          <p:nvPr/>
        </p:nvSpPr>
        <p:spPr>
          <a:xfrm>
            <a:off x="3162300" y="24130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Donut 15"/>
          <p:cNvSpPr/>
          <p:nvPr/>
        </p:nvSpPr>
        <p:spPr>
          <a:xfrm>
            <a:off x="4102100" y="29972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Donut 16"/>
          <p:cNvSpPr/>
          <p:nvPr/>
        </p:nvSpPr>
        <p:spPr>
          <a:xfrm>
            <a:off x="2425700" y="339211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nut 17"/>
          <p:cNvSpPr/>
          <p:nvPr/>
        </p:nvSpPr>
        <p:spPr>
          <a:xfrm>
            <a:off x="1612900" y="339211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Donut 18"/>
          <p:cNvSpPr/>
          <p:nvPr/>
        </p:nvSpPr>
        <p:spPr>
          <a:xfrm>
            <a:off x="4279900" y="24130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Donut 19"/>
          <p:cNvSpPr/>
          <p:nvPr/>
        </p:nvSpPr>
        <p:spPr>
          <a:xfrm>
            <a:off x="4470400" y="4292600"/>
            <a:ext cx="736600" cy="647700"/>
          </a:xfrm>
          <a:prstGeom prst="donut">
            <a:avLst>
              <a:gd name="adj" fmla="val 11667"/>
            </a:avLst>
          </a:prstGeom>
          <a:solidFill>
            <a:srgbClr val="DA404F">
              <a:alpha val="6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P spid="14" grpId="0" animBg="1"/>
      <p:bldP spid="15" grpId="0" animBg="1"/>
      <p:bldP spid="16" grpId="0" animBg="1"/>
      <p:bldP spid="17" grpId="0" animBg="1"/>
      <p:bldP spid="18" grpId="0" animBg="1"/>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ADJACENCY MATRICES ARE SPARSE</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34" name="Picture 33"/>
          <p:cNvPicPr>
            <a:picLocks noChangeAspect="1"/>
          </p:cNvPicPr>
          <p:nvPr/>
        </p:nvPicPr>
        <p:blipFill>
          <a:blip r:embed="rId3"/>
          <a:stretch>
            <a:fillRect/>
          </a:stretch>
        </p:blipFill>
        <p:spPr>
          <a:xfrm>
            <a:off x="2573799" y="1045636"/>
            <a:ext cx="3977279" cy="40068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body" idx="1"/>
          </p:nvPr>
        </p:nvSpPr>
        <p:spPr>
          <a:xfrm>
            <a:off x="0" y="4229100"/>
            <a:ext cx="8534400" cy="1013023"/>
          </a:xfrm>
        </p:spPr>
        <p:txBody>
          <a:bodyPr>
            <a:normAutofit/>
          </a:bodyPr>
          <a:lstStyle/>
          <a:p>
            <a:pPr marL="636218">
              <a:buNone/>
            </a:pPr>
            <a:r>
              <a:rPr lang="en-US" sz="2400" dirty="0" smtClean="0">
                <a:latin typeface="Helvetica"/>
                <a:cs typeface="Helvetica"/>
              </a:rPr>
              <a:t>The maximum number of links a network </a:t>
            </a:r>
          </a:p>
          <a:p>
            <a:pPr marL="636218">
              <a:buNone/>
            </a:pPr>
            <a:r>
              <a:rPr lang="en-US" sz="2400" dirty="0" smtClean="0">
                <a:latin typeface="Helvetica"/>
                <a:cs typeface="Helvetica"/>
              </a:rPr>
              <a:t>of N nodes can have is:</a:t>
            </a:r>
          </a:p>
          <a:p>
            <a:pPr marL="636218">
              <a:buNone/>
            </a:pPr>
            <a:endParaRPr lang="en-US" dirty="0" smtClean="0"/>
          </a:p>
          <a:p>
            <a:pPr marL="948746" lvl="1">
              <a:buNone/>
            </a:pPr>
            <a:endParaRPr lang="en-US" b="1" dirty="0" smtClean="0"/>
          </a:p>
        </p:txBody>
      </p:sp>
      <p:graphicFrame>
        <p:nvGraphicFramePr>
          <p:cNvPr id="4" name="Object 3"/>
          <p:cNvGraphicFramePr>
            <a:graphicFrameLocks noChangeAspect="1"/>
          </p:cNvGraphicFramePr>
          <p:nvPr/>
        </p:nvGraphicFramePr>
        <p:xfrm>
          <a:off x="3845697" y="4642400"/>
          <a:ext cx="2286000" cy="599723"/>
        </p:xfrm>
        <a:graphic>
          <a:graphicData uri="http://schemas.openxmlformats.org/presentationml/2006/ole">
            <mc:AlternateContent xmlns:mc="http://schemas.openxmlformats.org/markup-compatibility/2006">
              <mc:Choice xmlns:v="urn:schemas-microsoft-com:vml" Requires="v">
                <p:oleObj spid="_x0000_s326692" name="Equation" r:id="rId4" imgW="1371600" imgH="431800" progId="Equation.3">
                  <p:embed/>
                </p:oleObj>
              </mc:Choice>
              <mc:Fallback>
                <p:oleObj name="Equation" r:id="rId4" imgW="1371600" imgH="431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697" y="4642400"/>
                        <a:ext cx="2286000" cy="5997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METCALFE’S LAW</a:t>
            </a:r>
          </a:p>
        </p:txBody>
      </p:sp>
      <p:pic>
        <p:nvPicPr>
          <p:cNvPr id="10" name="Picture 9" descr="F-G-Metcalfe.jpg"/>
          <p:cNvPicPr>
            <a:picLocks noChangeAspect="1"/>
          </p:cNvPicPr>
          <p:nvPr/>
        </p:nvPicPr>
        <p:blipFill>
          <a:blip r:embed="rId6"/>
          <a:stretch>
            <a:fillRect/>
          </a:stretch>
        </p:blipFill>
        <p:spPr>
          <a:xfrm>
            <a:off x="362739" y="749300"/>
            <a:ext cx="6965916" cy="2876550"/>
          </a:xfrm>
          <a:prstGeom prst="rect">
            <a:avLst/>
          </a:prstGeom>
        </p:spPr>
      </p:pic>
      <p:pic>
        <p:nvPicPr>
          <p:cNvPr id="9" name="Picture 8"/>
          <p:cNvPicPr>
            <a:picLocks noChangeAspect="1"/>
          </p:cNvPicPr>
          <p:nvPr/>
        </p:nvPicPr>
        <p:blipFill>
          <a:blip r:embed="rId7"/>
          <a:stretch>
            <a:fillRect/>
          </a:stretch>
        </p:blipFill>
        <p:spPr>
          <a:xfrm>
            <a:off x="6477000" y="2803723"/>
            <a:ext cx="2504303" cy="2438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2123658"/>
          </a:xfrm>
          <a:prstGeom prst="rect">
            <a:avLst/>
          </a:prstGeom>
          <a:noFill/>
        </p:spPr>
        <p:txBody>
          <a:bodyPr wrap="square" rtlCol="0">
            <a:spAutoFit/>
          </a:bodyPr>
          <a:lstStyle/>
          <a:p>
            <a:pPr algn="ctr"/>
            <a:r>
              <a:rPr lang="en-US" sz="4400" dirty="0" smtClean="0">
                <a:latin typeface="Trajan Pro"/>
                <a:cs typeface="Trajan Pro"/>
              </a:rPr>
              <a:t>WEIGHTED AND UNWEIGHTED NETWORKS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2.6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lgn="ctr"/>
            <a:r>
              <a:rPr lang="en-US" sz="2000" dirty="0" smtClean="0">
                <a:solidFill>
                  <a:schemeClr val="bg1"/>
                </a:solidFill>
                <a:latin typeface="Trajan Pro"/>
                <a:cs typeface="Trajan Pro"/>
              </a:rPr>
              <a:t>WEIGHTED AND UNWEIGHTED NETWORKS</a:t>
            </a: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2"/>
          <a:stretch>
            <a:fillRect/>
          </a:stretch>
        </p:blipFill>
        <p:spPr>
          <a:xfrm>
            <a:off x="3548741" y="2567518"/>
            <a:ext cx="1751390" cy="76623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body" idx="1"/>
          </p:nvPr>
        </p:nvSpPr>
        <p:spPr>
          <a:xfrm>
            <a:off x="0" y="4229100"/>
            <a:ext cx="8534400" cy="1013023"/>
          </a:xfrm>
        </p:spPr>
        <p:txBody>
          <a:bodyPr>
            <a:normAutofit/>
          </a:bodyPr>
          <a:lstStyle/>
          <a:p>
            <a:pPr marL="636218">
              <a:buNone/>
            </a:pPr>
            <a:r>
              <a:rPr lang="en-US" sz="2400" dirty="0" smtClean="0">
                <a:latin typeface="Helvetica"/>
                <a:cs typeface="Helvetica"/>
              </a:rPr>
              <a:t>The maximum number of links a network </a:t>
            </a:r>
          </a:p>
          <a:p>
            <a:pPr marL="636218">
              <a:buNone/>
            </a:pPr>
            <a:r>
              <a:rPr lang="en-US" sz="2400" dirty="0" smtClean="0">
                <a:latin typeface="Helvetica"/>
                <a:cs typeface="Helvetica"/>
              </a:rPr>
              <a:t>of N nodes can have is:</a:t>
            </a:r>
          </a:p>
          <a:p>
            <a:pPr marL="636218">
              <a:buNone/>
            </a:pPr>
            <a:endParaRPr lang="en-US" dirty="0" smtClean="0"/>
          </a:p>
          <a:p>
            <a:pPr marL="948746" lvl="1">
              <a:buNone/>
            </a:pPr>
            <a:endParaRPr lang="en-US" b="1" dirty="0" smtClean="0"/>
          </a:p>
        </p:txBody>
      </p:sp>
      <p:graphicFrame>
        <p:nvGraphicFramePr>
          <p:cNvPr id="4" name="Object 3"/>
          <p:cNvGraphicFramePr>
            <a:graphicFrameLocks noChangeAspect="1"/>
          </p:cNvGraphicFramePr>
          <p:nvPr/>
        </p:nvGraphicFramePr>
        <p:xfrm>
          <a:off x="3845697" y="4642400"/>
          <a:ext cx="2286000" cy="599723"/>
        </p:xfrm>
        <a:graphic>
          <a:graphicData uri="http://schemas.openxmlformats.org/presentationml/2006/ole">
            <mc:AlternateContent xmlns:mc="http://schemas.openxmlformats.org/markup-compatibility/2006">
              <mc:Choice xmlns:v="urn:schemas-microsoft-com:vml" Requires="v">
                <p:oleObj spid="_x0000_s462884" name="Equation" r:id="rId4" imgW="1371600" imgH="431800" progId="Equation.3">
                  <p:embed/>
                </p:oleObj>
              </mc:Choice>
              <mc:Fallback>
                <p:oleObj name="Equation" r:id="rId4" imgW="1371600" imgH="431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697" y="4642400"/>
                        <a:ext cx="2286000" cy="5997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METCALFE’S LAW</a:t>
            </a:r>
          </a:p>
        </p:txBody>
      </p:sp>
      <p:pic>
        <p:nvPicPr>
          <p:cNvPr id="10" name="Picture 9" descr="F-G-Metcalfe.jpg"/>
          <p:cNvPicPr>
            <a:picLocks noChangeAspect="1"/>
          </p:cNvPicPr>
          <p:nvPr/>
        </p:nvPicPr>
        <p:blipFill>
          <a:blip r:embed="rId6"/>
          <a:stretch>
            <a:fillRect/>
          </a:stretch>
        </p:blipFill>
        <p:spPr>
          <a:xfrm>
            <a:off x="362739" y="749300"/>
            <a:ext cx="6965916" cy="2876550"/>
          </a:xfrm>
          <a:prstGeom prst="rect">
            <a:avLst/>
          </a:prstGeom>
        </p:spPr>
      </p:pic>
      <p:pic>
        <p:nvPicPr>
          <p:cNvPr id="9" name="Picture 8"/>
          <p:cNvPicPr>
            <a:picLocks noChangeAspect="1"/>
          </p:cNvPicPr>
          <p:nvPr/>
        </p:nvPicPr>
        <p:blipFill>
          <a:blip r:embed="rId7"/>
          <a:stretch>
            <a:fillRect/>
          </a:stretch>
        </p:blipFill>
        <p:spPr>
          <a:xfrm>
            <a:off x="6477000" y="2803723"/>
            <a:ext cx="2504303" cy="2438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smtClean="0">
                <a:latin typeface="Trajan Pro"/>
                <a:cs typeface="Trajan Pro"/>
              </a:rPr>
              <a:t>BIPARTITE NETWORKS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2.7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G-bipartite1-Marci.jpg"/>
          <p:cNvPicPr>
            <a:picLocks noChangeAspect="1"/>
          </p:cNvPicPr>
          <p:nvPr/>
        </p:nvPicPr>
        <p:blipFill>
          <a:blip r:embed="rId2"/>
          <a:stretch>
            <a:fillRect/>
          </a:stretch>
        </p:blipFill>
        <p:spPr>
          <a:xfrm>
            <a:off x="152400" y="1699967"/>
            <a:ext cx="5692205" cy="3699933"/>
          </a:xfrm>
          <a:prstGeom prst="rect">
            <a:avLst/>
          </a:prstGeom>
        </p:spPr>
      </p:pic>
      <p:sp>
        <p:nvSpPr>
          <p:cNvPr id="33795" name="Text Box 3"/>
          <p:cNvSpPr txBox="1">
            <a:spLocks noChangeArrowheads="1"/>
          </p:cNvSpPr>
          <p:nvPr/>
        </p:nvSpPr>
        <p:spPr bwMode="auto">
          <a:xfrm>
            <a:off x="-1" y="571500"/>
            <a:ext cx="8094134" cy="1846659"/>
          </a:xfrm>
          <a:prstGeom prst="rect">
            <a:avLst/>
          </a:prstGeom>
          <a:noFill/>
          <a:ln w="9525">
            <a:noFill/>
            <a:miter lim="800000"/>
            <a:headEnd/>
            <a:tailEnd/>
          </a:ln>
        </p:spPr>
        <p:txBody>
          <a:bodyPr wrap="square">
            <a:prstTxWarp prst="textNoShape">
              <a:avLst/>
            </a:prstTxWarp>
            <a:spAutoFit/>
          </a:bodyPr>
          <a:lstStyle/>
          <a:p>
            <a:pPr marL="457200" indent="-457200"/>
            <a:r>
              <a:rPr lang="en-US" sz="2400" b="1" dirty="0" smtClean="0">
                <a:latin typeface="Helvetica"/>
                <a:cs typeface="Helvetica"/>
              </a:rPr>
              <a:t>bipartite graph</a:t>
            </a:r>
            <a:r>
              <a:rPr lang="en-US" sz="2400" dirty="0" smtClean="0">
                <a:latin typeface="Helvetica"/>
                <a:cs typeface="Helvetica"/>
              </a:rPr>
              <a:t> </a:t>
            </a:r>
            <a:r>
              <a:rPr lang="en-US" dirty="0" smtClean="0">
                <a:latin typeface="Helvetica"/>
                <a:cs typeface="Helvetica"/>
              </a:rPr>
              <a:t>(or </a:t>
            </a:r>
            <a:r>
              <a:rPr lang="en-US" b="1" dirty="0" err="1" smtClean="0">
                <a:latin typeface="Helvetica"/>
                <a:cs typeface="Helvetica"/>
              </a:rPr>
              <a:t>bigraph</a:t>
            </a:r>
            <a:r>
              <a:rPr lang="en-US" dirty="0" smtClean="0">
                <a:latin typeface="Helvetica"/>
                <a:cs typeface="Helvetica"/>
              </a:rPr>
              <a:t>) is a </a:t>
            </a:r>
            <a:r>
              <a:rPr lang="en-US" dirty="0" smtClean="0">
                <a:solidFill>
                  <a:srgbClr val="800000"/>
                </a:solidFill>
                <a:latin typeface="Helvetica"/>
                <a:cs typeface="Helvetica"/>
                <a:hlinkClick r:id="rId3" tooltip="Graph (mathematics)"/>
              </a:rPr>
              <a:t>graph</a:t>
            </a:r>
            <a:r>
              <a:rPr lang="en-US" dirty="0" smtClean="0">
                <a:latin typeface="Helvetica"/>
                <a:cs typeface="Helvetica"/>
              </a:rPr>
              <a:t> whose nodes can be divided into two </a:t>
            </a:r>
            <a:r>
              <a:rPr lang="en-US" dirty="0" smtClean="0">
                <a:latin typeface="Helvetica"/>
                <a:cs typeface="Helvetica"/>
                <a:hlinkClick r:id="rId4" tooltip="Disjoint sets"/>
              </a:rPr>
              <a:t>disjoint sets</a:t>
            </a:r>
            <a:r>
              <a:rPr lang="en-US" dirty="0" smtClean="0">
                <a:latin typeface="Helvetica"/>
                <a:cs typeface="Helvetica"/>
              </a:rPr>
              <a:t> </a:t>
            </a:r>
            <a:r>
              <a:rPr lang="en-US" i="1" dirty="0" smtClean="0">
                <a:latin typeface="Helvetica"/>
                <a:cs typeface="Helvetica"/>
              </a:rPr>
              <a:t>U</a:t>
            </a:r>
            <a:r>
              <a:rPr lang="en-US" dirty="0" smtClean="0">
                <a:latin typeface="Helvetica"/>
                <a:cs typeface="Helvetica"/>
              </a:rPr>
              <a:t> and </a:t>
            </a:r>
            <a:r>
              <a:rPr lang="en-US" i="1" dirty="0" smtClean="0">
                <a:latin typeface="Helvetica"/>
                <a:cs typeface="Helvetica"/>
              </a:rPr>
              <a:t>V</a:t>
            </a:r>
            <a:r>
              <a:rPr lang="en-US" dirty="0" smtClean="0">
                <a:latin typeface="Helvetica"/>
                <a:cs typeface="Helvetica"/>
              </a:rPr>
              <a:t> such that every link connects a node in </a:t>
            </a:r>
            <a:r>
              <a:rPr lang="en-US" i="1" dirty="0" smtClean="0">
                <a:latin typeface="Helvetica"/>
                <a:cs typeface="Helvetica"/>
              </a:rPr>
              <a:t>U</a:t>
            </a:r>
            <a:r>
              <a:rPr lang="en-US" dirty="0" smtClean="0">
                <a:latin typeface="Helvetica"/>
                <a:cs typeface="Helvetica"/>
              </a:rPr>
              <a:t> to one in </a:t>
            </a:r>
            <a:r>
              <a:rPr lang="en-US" i="1" dirty="0" smtClean="0">
                <a:latin typeface="Helvetica"/>
                <a:cs typeface="Helvetica"/>
              </a:rPr>
              <a:t>V</a:t>
            </a:r>
            <a:r>
              <a:rPr lang="en-US" dirty="0" smtClean="0">
                <a:latin typeface="Helvetica"/>
                <a:cs typeface="Helvetica"/>
              </a:rPr>
              <a:t>; that is, </a:t>
            </a:r>
            <a:r>
              <a:rPr lang="en-US" i="1" dirty="0" smtClean="0">
                <a:latin typeface="Helvetica"/>
                <a:cs typeface="Helvetica"/>
              </a:rPr>
              <a:t>U</a:t>
            </a:r>
            <a:r>
              <a:rPr lang="en-US" dirty="0" smtClean="0">
                <a:latin typeface="Helvetica"/>
                <a:cs typeface="Helvetica"/>
              </a:rPr>
              <a:t> and </a:t>
            </a:r>
            <a:r>
              <a:rPr lang="en-US" i="1" dirty="0" smtClean="0">
                <a:latin typeface="Helvetica"/>
                <a:cs typeface="Helvetica"/>
              </a:rPr>
              <a:t>V</a:t>
            </a:r>
            <a:r>
              <a:rPr lang="en-US" dirty="0" smtClean="0">
                <a:latin typeface="Helvetica"/>
                <a:cs typeface="Helvetica"/>
              </a:rPr>
              <a:t> are </a:t>
            </a:r>
            <a:r>
              <a:rPr lang="en-US" dirty="0" smtClean="0">
                <a:latin typeface="Helvetica"/>
                <a:cs typeface="Helvetica"/>
                <a:hlinkClick r:id="rId5" tooltip="Independent set (graph theory)"/>
              </a:rPr>
              <a:t>independent sets</a:t>
            </a:r>
            <a:r>
              <a:rPr lang="en-US" dirty="0" smtClean="0">
                <a:latin typeface="Helvetica"/>
                <a:cs typeface="Helvetica"/>
              </a:rPr>
              <a:t>. </a:t>
            </a:r>
          </a:p>
          <a:p>
            <a:pPr marL="457200" indent="-457200"/>
            <a:endParaRPr lang="en-US" dirty="0" smtClean="0"/>
          </a:p>
          <a:p>
            <a:pPr marL="457200" indent="-457200"/>
            <a:endParaRPr lang="en-US" sz="1800" dirty="0" smtClean="0"/>
          </a:p>
          <a:p>
            <a:pPr marL="457200" indent="-457200"/>
            <a:endParaRPr lang="en-US" sz="1800" dirty="0"/>
          </a:p>
        </p:txBody>
      </p:sp>
      <p:sp>
        <p:nvSpPr>
          <p:cNvPr id="7" name="TextBox 6"/>
          <p:cNvSpPr txBox="1"/>
          <p:nvPr/>
        </p:nvSpPr>
        <p:spPr>
          <a:xfrm>
            <a:off x="5920805" y="2418159"/>
            <a:ext cx="3223195" cy="1569660"/>
          </a:xfrm>
          <a:prstGeom prst="rect">
            <a:avLst/>
          </a:prstGeom>
          <a:noFill/>
        </p:spPr>
        <p:txBody>
          <a:bodyPr wrap="square" rtlCol="0">
            <a:spAutoFit/>
          </a:bodyPr>
          <a:lstStyle/>
          <a:p>
            <a:r>
              <a:rPr lang="hu-HU" sz="2400" b="1" dirty="0" smtClean="0">
                <a:latin typeface="Helvetica"/>
                <a:cs typeface="Helvetica"/>
              </a:rPr>
              <a:t>Examples:</a:t>
            </a:r>
            <a:br>
              <a:rPr lang="hu-HU" sz="2400" b="1" dirty="0" smtClean="0">
                <a:latin typeface="Helvetica"/>
                <a:cs typeface="Helvetica"/>
              </a:rPr>
            </a:br>
            <a:endParaRPr lang="hu-HU" sz="2400" b="1" dirty="0" smtClean="0">
              <a:latin typeface="Helvetica"/>
              <a:cs typeface="Helvetica"/>
            </a:endParaRPr>
          </a:p>
          <a:p>
            <a:r>
              <a:rPr lang="hu-HU" sz="1600" dirty="0" smtClean="0">
                <a:latin typeface="Helvetica"/>
                <a:cs typeface="Helvetica"/>
              </a:rPr>
              <a:t>Hollywood actor network</a:t>
            </a:r>
          </a:p>
          <a:p>
            <a:r>
              <a:rPr lang="hu-HU" sz="1600" dirty="0" smtClean="0">
                <a:latin typeface="Helvetica"/>
                <a:cs typeface="Helvetica"/>
              </a:rPr>
              <a:t>Collaboration networks</a:t>
            </a:r>
          </a:p>
          <a:p>
            <a:r>
              <a:rPr lang="hu-HU" sz="1600" dirty="0" smtClean="0">
                <a:latin typeface="Helvetica"/>
                <a:cs typeface="Helvetica"/>
              </a:rPr>
              <a:t>Disease network (diseasome)</a:t>
            </a: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BIPARTITE GRAPHS</a:t>
            </a:r>
          </a:p>
        </p:txBody>
      </p:sp>
      <p:sp>
        <p:nvSpPr>
          <p:cNvPr id="10" name="TextBox 9"/>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11670" y="1413929"/>
            <a:ext cx="2962275" cy="3099594"/>
            <a:chOff x="96" y="1152"/>
            <a:chExt cx="1866" cy="2343"/>
          </a:xfrm>
        </p:grpSpPr>
        <p:pic>
          <p:nvPicPr>
            <p:cNvPr id="191501" name="Picture 3"/>
            <p:cNvPicPr>
              <a:picLocks noChangeAspect="1" noChangeArrowheads="1"/>
            </p:cNvPicPr>
            <p:nvPr/>
          </p:nvPicPr>
          <p:blipFill>
            <a:blip r:embed="rId2"/>
            <a:srcRect t="23914" r="65213" b="36473"/>
            <a:stretch>
              <a:fillRect/>
            </a:stretch>
          </p:blipFill>
          <p:spPr bwMode="auto">
            <a:xfrm>
              <a:off x="96" y="1152"/>
              <a:ext cx="1866" cy="1968"/>
            </a:xfrm>
            <a:prstGeom prst="rect">
              <a:avLst/>
            </a:prstGeom>
            <a:noFill/>
            <a:ln w="9525">
              <a:noFill/>
              <a:miter lim="800000"/>
              <a:headEnd/>
              <a:tailEnd/>
            </a:ln>
          </p:spPr>
        </p:pic>
        <p:sp>
          <p:nvSpPr>
            <p:cNvPr id="191502" name="Text Box 4"/>
            <p:cNvSpPr txBox="1">
              <a:spLocks noChangeArrowheads="1"/>
            </p:cNvSpPr>
            <p:nvPr/>
          </p:nvSpPr>
          <p:spPr bwMode="auto">
            <a:xfrm>
              <a:off x="432" y="3216"/>
              <a:ext cx="1237" cy="279"/>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b="1" dirty="0">
                  <a:solidFill>
                    <a:srgbClr val="800000"/>
                  </a:solidFill>
                  <a:latin typeface="Helvetica"/>
                  <a:cs typeface="Helvetica"/>
                </a:rPr>
                <a:t>Gene network</a:t>
              </a:r>
              <a:endParaRPr lang="en-US" b="1" dirty="0">
                <a:solidFill>
                  <a:srgbClr val="800000"/>
                </a:solidFill>
                <a:latin typeface="Helvetica"/>
                <a:cs typeface="Helvetica"/>
              </a:endParaRPr>
            </a:p>
          </p:txBody>
        </p:sp>
      </p:grpSp>
      <p:grpSp>
        <p:nvGrpSpPr>
          <p:cNvPr id="3" name="Group 5"/>
          <p:cNvGrpSpPr>
            <a:grpSpLocks/>
          </p:cNvGrpSpPr>
          <p:nvPr/>
        </p:nvGrpSpPr>
        <p:grpSpPr bwMode="auto">
          <a:xfrm>
            <a:off x="3115033" y="815081"/>
            <a:ext cx="2979098" cy="4418519"/>
            <a:chOff x="1638" y="107"/>
            <a:chExt cx="2298" cy="4090"/>
          </a:xfrm>
        </p:grpSpPr>
        <p:pic>
          <p:nvPicPr>
            <p:cNvPr id="191496" name="Picture 6"/>
            <p:cNvPicPr>
              <a:picLocks noChangeAspect="1" noChangeArrowheads="1"/>
            </p:cNvPicPr>
            <p:nvPr/>
          </p:nvPicPr>
          <p:blipFill>
            <a:blip r:embed="rId2"/>
            <a:srcRect l="35683" t="3622" r="32103" b="20049"/>
            <a:stretch>
              <a:fillRect/>
            </a:stretch>
          </p:blipFill>
          <p:spPr bwMode="auto">
            <a:xfrm>
              <a:off x="2098" y="405"/>
              <a:ext cx="1728" cy="3792"/>
            </a:xfrm>
            <a:prstGeom prst="rect">
              <a:avLst/>
            </a:prstGeom>
            <a:noFill/>
            <a:ln w="9525">
              <a:noFill/>
              <a:miter lim="800000"/>
              <a:headEnd/>
              <a:tailEnd/>
            </a:ln>
          </p:spPr>
        </p:pic>
        <p:sp>
          <p:nvSpPr>
            <p:cNvPr id="191497" name="Text Box 7"/>
            <p:cNvSpPr txBox="1">
              <a:spLocks noChangeArrowheads="1"/>
            </p:cNvSpPr>
            <p:nvPr/>
          </p:nvSpPr>
          <p:spPr bwMode="auto">
            <a:xfrm>
              <a:off x="1968" y="584"/>
              <a:ext cx="816" cy="285"/>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sz="1400" b="0" dirty="0">
                  <a:latin typeface="Helvetica"/>
                  <a:cs typeface="Helvetica"/>
                </a:rPr>
                <a:t>GENOME</a:t>
              </a:r>
              <a:endParaRPr lang="en-US" sz="1400" b="0" dirty="0">
                <a:latin typeface="Helvetica"/>
                <a:cs typeface="Helvetica"/>
              </a:endParaRPr>
            </a:p>
          </p:txBody>
        </p:sp>
        <p:sp>
          <p:nvSpPr>
            <p:cNvPr id="191498" name="Text Box 8"/>
            <p:cNvSpPr txBox="1">
              <a:spLocks noChangeArrowheads="1"/>
            </p:cNvSpPr>
            <p:nvPr/>
          </p:nvSpPr>
          <p:spPr bwMode="auto">
            <a:xfrm>
              <a:off x="2962" y="166"/>
              <a:ext cx="912" cy="285"/>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altLang="ko-KR" sz="1400" dirty="0">
                  <a:latin typeface="Helvetica"/>
                  <a:cs typeface="Helvetica"/>
                </a:rPr>
                <a:t>PHENOME</a:t>
              </a:r>
            </a:p>
          </p:txBody>
        </p:sp>
        <p:sp>
          <p:nvSpPr>
            <p:cNvPr id="191499" name="AutoShape 9"/>
            <p:cNvSpPr>
              <a:spLocks noChangeArrowheads="1"/>
            </p:cNvSpPr>
            <p:nvPr/>
          </p:nvSpPr>
          <p:spPr bwMode="auto">
            <a:xfrm>
              <a:off x="1920" y="117"/>
              <a:ext cx="2016" cy="4080"/>
            </a:xfrm>
            <a:prstGeom prst="roundRect">
              <a:avLst>
                <a:gd name="adj" fmla="val 16667"/>
              </a:avLst>
            </a:prstGeom>
            <a:noFill/>
            <a:ln w="28575">
              <a:solidFill>
                <a:srgbClr val="FFCC00"/>
              </a:solidFill>
              <a:round/>
              <a:headEnd/>
              <a:tailEnd/>
            </a:ln>
          </p:spPr>
          <p:txBody>
            <a:bodyPr wrap="none" anchor="ctr">
              <a:prstTxWarp prst="textNoShape">
                <a:avLst/>
              </a:prstTxWarp>
            </a:bodyPr>
            <a:lstStyle/>
            <a:p>
              <a:pPr algn="ctr" eaLnBrk="0" hangingPunct="0">
                <a:spcBef>
                  <a:spcPct val="50000"/>
                </a:spcBef>
              </a:pPr>
              <a:endParaRPr lang="hu-HU"/>
            </a:p>
          </p:txBody>
        </p:sp>
        <p:sp>
          <p:nvSpPr>
            <p:cNvPr id="191500" name="Text Box 10"/>
            <p:cNvSpPr txBox="1">
              <a:spLocks noChangeArrowheads="1"/>
            </p:cNvSpPr>
            <p:nvPr/>
          </p:nvSpPr>
          <p:spPr bwMode="auto">
            <a:xfrm>
              <a:off x="1638" y="107"/>
              <a:ext cx="1276" cy="313"/>
            </a:xfrm>
            <a:prstGeom prst="rect">
              <a:avLst/>
            </a:prstGeom>
            <a:solidFill>
              <a:srgbClr val="FFCC00"/>
            </a:solidFill>
            <a:ln w="9525">
              <a:noFill/>
              <a:miter lim="800000"/>
              <a:headEnd/>
              <a:tailEnd/>
            </a:ln>
          </p:spPr>
          <p:txBody>
            <a:bodyPr wrap="square">
              <a:prstTxWarp prst="textNoShape">
                <a:avLst/>
              </a:prstTxWarp>
              <a:spAutoFit/>
            </a:bodyPr>
            <a:lstStyle/>
            <a:p>
              <a:pPr algn="ctr" eaLnBrk="0" fontAlgn="ctr" hangingPunct="0">
                <a:spcBef>
                  <a:spcPct val="50000"/>
                </a:spcBef>
              </a:pPr>
              <a:r>
                <a:rPr lang="en-US" altLang="ko-KR" sz="1600" b="1" dirty="0">
                  <a:latin typeface="Helvetica"/>
                  <a:cs typeface="Helvetica"/>
                </a:rPr>
                <a:t>DISEASOME  </a:t>
              </a:r>
              <a:endParaRPr lang="en-US" sz="1600" b="1" dirty="0">
                <a:latin typeface="Helvetica"/>
                <a:cs typeface="Helvetica"/>
              </a:endParaRPr>
            </a:p>
          </p:txBody>
        </p:sp>
      </p:grpSp>
      <p:grpSp>
        <p:nvGrpSpPr>
          <p:cNvPr id="4" name="Group 11"/>
          <p:cNvGrpSpPr>
            <a:grpSpLocks/>
          </p:cNvGrpSpPr>
          <p:nvPr/>
        </p:nvGrpSpPr>
        <p:grpSpPr bwMode="auto">
          <a:xfrm>
            <a:off x="6324600" y="1397000"/>
            <a:ext cx="2667000" cy="3290094"/>
            <a:chOff x="3984" y="1056"/>
            <a:chExt cx="1680" cy="2487"/>
          </a:xfrm>
        </p:grpSpPr>
        <p:pic>
          <p:nvPicPr>
            <p:cNvPr id="191494" name="Picture 12"/>
            <p:cNvPicPr>
              <a:picLocks noChangeAspect="1" noChangeArrowheads="1"/>
            </p:cNvPicPr>
            <p:nvPr/>
          </p:nvPicPr>
          <p:blipFill>
            <a:blip r:embed="rId3"/>
            <a:srcRect l="68791" t="20049" b="35507"/>
            <a:stretch>
              <a:fillRect/>
            </a:stretch>
          </p:blipFill>
          <p:spPr bwMode="auto">
            <a:xfrm>
              <a:off x="3984" y="1056"/>
              <a:ext cx="1680" cy="2208"/>
            </a:xfrm>
            <a:prstGeom prst="rect">
              <a:avLst/>
            </a:prstGeom>
            <a:noFill/>
            <a:ln w="9525">
              <a:noFill/>
              <a:miter lim="800000"/>
              <a:headEnd/>
              <a:tailEnd/>
            </a:ln>
          </p:spPr>
        </p:pic>
        <p:sp>
          <p:nvSpPr>
            <p:cNvPr id="191495" name="Text Box 13"/>
            <p:cNvSpPr txBox="1">
              <a:spLocks noChangeArrowheads="1"/>
            </p:cNvSpPr>
            <p:nvPr/>
          </p:nvSpPr>
          <p:spPr bwMode="auto">
            <a:xfrm>
              <a:off x="4176" y="3264"/>
              <a:ext cx="1344" cy="279"/>
            </a:xfrm>
            <a:prstGeom prst="rect">
              <a:avLst/>
            </a:prstGeom>
            <a:noFill/>
            <a:ln w="9525">
              <a:noFill/>
              <a:miter lim="800000"/>
              <a:headEnd/>
              <a:tailEnd/>
            </a:ln>
          </p:spPr>
          <p:txBody>
            <a:bodyPr>
              <a:prstTxWarp prst="textNoShape">
                <a:avLst/>
              </a:prstTxWarp>
              <a:spAutoFit/>
            </a:bodyPr>
            <a:lstStyle/>
            <a:p>
              <a:pPr algn="ctr" eaLnBrk="0" hangingPunct="0">
                <a:spcBef>
                  <a:spcPct val="50000"/>
                </a:spcBef>
              </a:pPr>
              <a:r>
                <a:rPr lang="en-US" altLang="ko-KR" b="1" dirty="0">
                  <a:solidFill>
                    <a:srgbClr val="800000"/>
                  </a:solidFill>
                  <a:latin typeface="Helvetica"/>
                  <a:cs typeface="Helvetica"/>
                </a:rPr>
                <a:t>Disease network</a:t>
              </a:r>
            </a:p>
          </p:txBody>
        </p:sp>
      </p:grpSp>
      <p:sp>
        <p:nvSpPr>
          <p:cNvPr id="191493" name="TextBox 13"/>
          <p:cNvSpPr txBox="1">
            <a:spLocks noChangeArrowheads="1"/>
          </p:cNvSpPr>
          <p:nvPr/>
        </p:nvSpPr>
        <p:spPr bwMode="auto">
          <a:xfrm>
            <a:off x="152401" y="5233600"/>
            <a:ext cx="4164947" cy="276999"/>
          </a:xfrm>
          <a:prstGeom prst="rect">
            <a:avLst/>
          </a:prstGeom>
          <a:noFill/>
          <a:ln w="9525">
            <a:noFill/>
            <a:miter lim="800000"/>
            <a:headEnd/>
            <a:tailEnd/>
          </a:ln>
        </p:spPr>
        <p:txBody>
          <a:bodyPr wrap="none">
            <a:prstTxWarp prst="textNoShape">
              <a:avLst/>
            </a:prstTxWarp>
            <a:spAutoFit/>
          </a:bodyPr>
          <a:lstStyle/>
          <a:p>
            <a:pPr algn="ctr" eaLnBrk="0" hangingPunct="0">
              <a:spcBef>
                <a:spcPct val="50000"/>
              </a:spcBef>
            </a:pPr>
            <a:r>
              <a:rPr lang="en-US" sz="1200" i="1" dirty="0" err="1">
                <a:latin typeface="Helvetica"/>
                <a:cs typeface="Helvetica"/>
              </a:rPr>
              <a:t>Goh</a:t>
            </a:r>
            <a:r>
              <a:rPr lang="en-US" sz="1200" i="1" dirty="0">
                <a:latin typeface="Helvetica"/>
                <a:cs typeface="Helvetica"/>
              </a:rPr>
              <a:t>, </a:t>
            </a:r>
            <a:r>
              <a:rPr lang="en-US" sz="1200" i="1" dirty="0" err="1">
                <a:latin typeface="Helvetica"/>
                <a:cs typeface="Helvetica"/>
              </a:rPr>
              <a:t>Cusick</a:t>
            </a:r>
            <a:r>
              <a:rPr lang="en-US" sz="1200" i="1" dirty="0">
                <a:latin typeface="Helvetica"/>
                <a:cs typeface="Helvetica"/>
              </a:rPr>
              <a:t>, Valle, Childs, Vidal &amp; </a:t>
            </a:r>
            <a:r>
              <a:rPr lang="en-US" sz="1200" i="1" dirty="0" err="1">
                <a:latin typeface="Helvetica"/>
                <a:cs typeface="Helvetica"/>
              </a:rPr>
              <a:t>Barabási</a:t>
            </a:r>
            <a:r>
              <a:rPr lang="en-US" sz="1200" i="1" dirty="0">
                <a:latin typeface="Helvetica"/>
                <a:cs typeface="Helvetica"/>
              </a:rPr>
              <a:t>, PNAS (2007)</a:t>
            </a:r>
          </a:p>
        </p:txBody>
      </p:sp>
      <p:sp>
        <p:nvSpPr>
          <p:cNvPr id="1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GENE NETWORK – DISEASE NETWORK</a:t>
            </a:r>
          </a:p>
        </p:txBody>
      </p:sp>
      <p:sp>
        <p:nvSpPr>
          <p:cNvPr id="16" name="TextBox 15"/>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ctrTitle"/>
          </p:nvPr>
        </p:nvSpPr>
        <p:spPr/>
        <p:txBody>
          <a:bodyPr/>
          <a:lstStyle/>
          <a:p>
            <a:pPr eaLnBrk="1" hangingPunct="1"/>
            <a:endParaRPr lang="hu-HU">
              <a:ea typeface="ＭＳ Ｐゴシック" charset="-128"/>
              <a:cs typeface="ＭＳ Ｐゴシック" charset="-128"/>
            </a:endParaRPr>
          </a:p>
        </p:txBody>
      </p:sp>
      <p:pic>
        <p:nvPicPr>
          <p:cNvPr id="192515" name="Picture 3"/>
          <p:cNvPicPr>
            <a:picLocks noChangeAspect="1" noChangeArrowheads="1"/>
          </p:cNvPicPr>
          <p:nvPr/>
        </p:nvPicPr>
        <p:blipFill>
          <a:blip r:embed="rId2"/>
          <a:srcRect/>
          <a:stretch>
            <a:fillRect/>
          </a:stretch>
        </p:blipFill>
        <p:spPr bwMode="auto">
          <a:xfrm>
            <a:off x="-50805" y="532874"/>
            <a:ext cx="8077200" cy="4446323"/>
          </a:xfrm>
          <a:prstGeom prst="rect">
            <a:avLst/>
          </a:prstGeom>
          <a:noFill/>
          <a:ln w="9525">
            <a:noFill/>
            <a:miter lim="800000"/>
            <a:headEnd/>
            <a:tailEnd/>
          </a:ln>
        </p:spPr>
      </p:pic>
      <p:pic>
        <p:nvPicPr>
          <p:cNvPr id="192516" name="Picture 4"/>
          <p:cNvPicPr>
            <a:picLocks noChangeAspect="1" noChangeArrowheads="1"/>
          </p:cNvPicPr>
          <p:nvPr/>
        </p:nvPicPr>
        <p:blipFill>
          <a:blip r:embed="rId3"/>
          <a:srcRect/>
          <a:stretch>
            <a:fillRect/>
          </a:stretch>
        </p:blipFill>
        <p:spPr bwMode="auto">
          <a:xfrm>
            <a:off x="1" y="4919928"/>
            <a:ext cx="11077575" cy="922073"/>
          </a:xfrm>
          <a:prstGeom prst="rect">
            <a:avLst/>
          </a:prstGeom>
          <a:noFill/>
          <a:ln w="9525">
            <a:noFill/>
            <a:miter lim="800000"/>
            <a:headEnd/>
            <a:tailEnd/>
          </a:ln>
        </p:spPr>
      </p:pic>
      <p:pic>
        <p:nvPicPr>
          <p:cNvPr id="705541" name="Picture 5"/>
          <p:cNvPicPr>
            <a:picLocks noChangeAspect="1" noChangeArrowheads="1"/>
          </p:cNvPicPr>
          <p:nvPr/>
        </p:nvPicPr>
        <p:blipFill>
          <a:blip r:embed="rId4"/>
          <a:srcRect/>
          <a:stretch>
            <a:fillRect/>
          </a:stretch>
        </p:blipFill>
        <p:spPr bwMode="auto">
          <a:xfrm>
            <a:off x="7977720" y="670464"/>
            <a:ext cx="1250950" cy="2667000"/>
          </a:xfrm>
          <a:prstGeom prst="rect">
            <a:avLst/>
          </a:prstGeom>
          <a:noFill/>
          <a:ln w="9525">
            <a:noFill/>
            <a:miter lim="800000"/>
            <a:headEnd/>
            <a:tailEnd/>
          </a:ln>
        </p:spPr>
      </p:pic>
      <p:pic>
        <p:nvPicPr>
          <p:cNvPr id="705542" name="Picture 6"/>
          <p:cNvPicPr>
            <a:picLocks noChangeAspect="1" noChangeArrowheads="1"/>
          </p:cNvPicPr>
          <p:nvPr/>
        </p:nvPicPr>
        <p:blipFill>
          <a:blip r:embed="rId5"/>
          <a:srcRect/>
          <a:stretch>
            <a:fillRect/>
          </a:stretch>
        </p:blipFill>
        <p:spPr bwMode="auto">
          <a:xfrm>
            <a:off x="8344768" y="3649132"/>
            <a:ext cx="799232" cy="2065867"/>
          </a:xfrm>
          <a:prstGeom prst="rect">
            <a:avLst/>
          </a:prstGeom>
          <a:noFill/>
          <a:ln w="9525">
            <a:noFill/>
            <a:miter lim="800000"/>
            <a:headEnd/>
            <a:tailEnd/>
          </a:ln>
        </p:spPr>
      </p:pic>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HUMAN DISEASE NETWORK</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3" name="TextBox 13"/>
          <p:cNvSpPr txBox="1">
            <a:spLocks noChangeArrowheads="1"/>
          </p:cNvSpPr>
          <p:nvPr/>
        </p:nvSpPr>
        <p:spPr bwMode="auto">
          <a:xfrm>
            <a:off x="0" y="5284399"/>
            <a:ext cx="6100380" cy="461665"/>
          </a:xfrm>
          <a:prstGeom prst="rect">
            <a:avLst/>
          </a:prstGeom>
          <a:noFill/>
          <a:ln w="9525">
            <a:noFill/>
            <a:miter lim="800000"/>
            <a:headEnd/>
            <a:tailEnd/>
          </a:ln>
        </p:spPr>
        <p:txBody>
          <a:bodyPr wrap="square">
            <a:prstTxWarp prst="textNoShape">
              <a:avLst/>
            </a:prstTxWarp>
            <a:spAutoFit/>
          </a:bodyPr>
          <a:lstStyle/>
          <a:p>
            <a:pPr algn="ctr" eaLnBrk="0" hangingPunct="0">
              <a:spcBef>
                <a:spcPct val="50000"/>
              </a:spcBef>
            </a:pPr>
            <a:r>
              <a:rPr lang="en-US" sz="1200" i="1" dirty="0" smtClean="0">
                <a:latin typeface="Helvetica"/>
                <a:cs typeface="Helvetica"/>
              </a:rPr>
              <a:t>Y.-Y. </a:t>
            </a:r>
            <a:r>
              <a:rPr lang="en-US" sz="1200" i="1" dirty="0" err="1" smtClean="0">
                <a:latin typeface="Helvetica"/>
                <a:cs typeface="Helvetica"/>
              </a:rPr>
              <a:t>Ahn</a:t>
            </a:r>
            <a:r>
              <a:rPr lang="en-US" sz="1200" i="1" dirty="0" smtClean="0">
                <a:latin typeface="Helvetica"/>
                <a:cs typeface="Helvetica"/>
              </a:rPr>
              <a:t>, S. E. </a:t>
            </a:r>
            <a:r>
              <a:rPr lang="en-US" sz="1200" i="1" dirty="0" err="1" smtClean="0">
                <a:latin typeface="Helvetica"/>
                <a:cs typeface="Helvetica"/>
              </a:rPr>
              <a:t>Ahnert</a:t>
            </a:r>
            <a:r>
              <a:rPr lang="en-US" sz="1200" i="1" dirty="0" smtClean="0">
                <a:latin typeface="Helvetica"/>
                <a:cs typeface="Helvetica"/>
              </a:rPr>
              <a:t>, J. P. </a:t>
            </a:r>
            <a:r>
              <a:rPr lang="en-US" sz="1200" i="1" dirty="0" err="1" smtClean="0">
                <a:latin typeface="Helvetica"/>
                <a:cs typeface="Helvetica"/>
              </a:rPr>
              <a:t>Bagrow</a:t>
            </a:r>
            <a:r>
              <a:rPr lang="en-US" sz="1200" i="1" dirty="0" smtClean="0">
                <a:latin typeface="Helvetica"/>
                <a:cs typeface="Helvetica"/>
              </a:rPr>
              <a:t>, A.-L. Barabási  Flavor network and the principles of food pairing , Scientific Reports 196, (2011).</a:t>
            </a:r>
            <a:endParaRPr lang="en-US" sz="1200" i="1" dirty="0">
              <a:latin typeface="Helvetica"/>
              <a:cs typeface="Helvetica"/>
            </a:endParaRPr>
          </a:p>
        </p:txBody>
      </p:sp>
      <p:sp>
        <p:nvSpPr>
          <p:cNvPr id="1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Ingredient-Flavor Bipartite Network</a:t>
            </a:r>
          </a:p>
        </p:txBody>
      </p:sp>
      <p:sp>
        <p:nvSpPr>
          <p:cNvPr id="16" name="TextBox 15"/>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7" name="Picture 16" descr="F-Flavor-bipartite.pdf"/>
          <p:cNvPicPr>
            <a:picLocks noChangeAspect="1"/>
          </p:cNvPicPr>
          <p:nvPr/>
        </p:nvPicPr>
        <p:blipFill>
          <a:blip r:embed="rId2"/>
          <a:stretch>
            <a:fillRect/>
          </a:stretch>
        </p:blipFill>
        <p:spPr>
          <a:xfrm>
            <a:off x="-16933" y="605365"/>
            <a:ext cx="9144000" cy="4673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6273898" y="2146300"/>
            <a:ext cx="2870102" cy="1569660"/>
          </a:xfrm>
          <a:prstGeom prst="rect">
            <a:avLst/>
          </a:prstGeom>
          <a:noFill/>
          <a:ln w="9525">
            <a:noFill/>
            <a:miter lim="800000"/>
            <a:headEnd/>
            <a:tailEnd/>
          </a:ln>
        </p:spPr>
        <p:txBody>
          <a:bodyPr wrap="square">
            <a:prstTxWarp prst="textNoShape">
              <a:avLst/>
            </a:prstTxWarp>
            <a:spAutoFit/>
          </a:bodyPr>
          <a:lstStyle/>
          <a:p>
            <a:pPr algn="ctr"/>
            <a:r>
              <a:rPr lang="en-US" b="1" dirty="0" smtClean="0">
                <a:latin typeface="Trajan Pro"/>
                <a:cs typeface="Trajan Pro"/>
              </a:rPr>
              <a:t>Can one walk across the seven bridges and never cross the same bridge twice?    </a:t>
            </a:r>
            <a:r>
              <a:rPr lang="en-US" sz="2400" b="1" dirty="0" smtClean="0">
                <a:latin typeface="Trajan Pro"/>
                <a:cs typeface="Trajan Pro"/>
              </a:rPr>
              <a:t> </a:t>
            </a:r>
            <a:endParaRPr lang="en-US" sz="2400" b="1" dirty="0">
              <a:latin typeface="Trajan Pro"/>
              <a:cs typeface="Trajan Pro"/>
            </a:endParaRP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Trajan Pro"/>
                <a:ea typeface="Helvetica" pitchFamily="36" charset="0"/>
                <a:cs typeface="Trajan Pro"/>
              </a:rPr>
              <a:t>THE BRIDGES OF KONIGSBERG</a:t>
            </a:r>
            <a:endParaRPr lang="en-US" sz="2000" b="1" i="1" dirty="0" smtClean="0">
              <a:solidFill>
                <a:schemeClr val="bg1">
                  <a:lumMod val="95000"/>
                </a:schemeClr>
              </a:solidFill>
              <a:latin typeface="Trajan Pro"/>
              <a:ea typeface="Helvetica" pitchFamily="36" charset="0"/>
              <a:cs typeface="Trajan Pro"/>
            </a:endParaRPr>
          </a:p>
        </p:txBody>
      </p:sp>
      <p:sp>
        <p:nvSpPr>
          <p:cNvPr id="12" name="Rectangle 11"/>
          <p:cNvSpPr/>
          <p:nvPr/>
        </p:nvSpPr>
        <p:spPr>
          <a:xfrm>
            <a:off x="4495800" y="6052979"/>
            <a:ext cx="4572000" cy="246221"/>
          </a:xfrm>
          <a:prstGeom prst="rect">
            <a:avLst/>
          </a:prstGeom>
        </p:spPr>
        <p:txBody>
          <a:bodyPr>
            <a:spAutoFit/>
          </a:bodyPr>
          <a:lstStyle/>
          <a:p>
            <a:r>
              <a:rPr lang="en-US" sz="1000" dirty="0" smtClean="0"/>
              <a:t>http://</a:t>
            </a:r>
            <a:r>
              <a:rPr lang="en-US" sz="1000" dirty="0" err="1" smtClean="0"/>
              <a:t>www.numericana.com/answer/graphs.htm</a:t>
            </a:r>
            <a:endParaRPr lang="en-US" sz="1000" dirty="0"/>
          </a:p>
        </p:txBody>
      </p:sp>
      <p:pic>
        <p:nvPicPr>
          <p:cNvPr id="22" name="Picture 21" descr="F-G-konisberg_bridge.jpg"/>
          <p:cNvPicPr>
            <a:picLocks noChangeAspect="1"/>
          </p:cNvPicPr>
          <p:nvPr/>
        </p:nvPicPr>
        <p:blipFill>
          <a:blip r:embed="rId3"/>
          <a:stretch>
            <a:fillRect/>
          </a:stretch>
        </p:blipFill>
        <p:spPr>
          <a:xfrm>
            <a:off x="819150" y="769560"/>
            <a:ext cx="4406900" cy="2946400"/>
          </a:xfrm>
          <a:prstGeom prst="rect">
            <a:avLst/>
          </a:prstGeom>
        </p:spPr>
      </p:pic>
      <p:sp>
        <p:nvSpPr>
          <p:cNvPr id="23" name="Rectangle 6"/>
          <p:cNvSpPr>
            <a:spLocks noChangeArrowheads="1"/>
          </p:cNvSpPr>
          <p:nvPr/>
        </p:nvSpPr>
        <p:spPr bwMode="auto">
          <a:xfrm>
            <a:off x="63500" y="3805770"/>
            <a:ext cx="9144000" cy="1016000"/>
          </a:xfrm>
          <a:prstGeom prst="rect">
            <a:avLst/>
          </a:prstGeom>
          <a:noFill/>
          <a:ln w="9525">
            <a:noFill/>
            <a:miter lim="800000"/>
            <a:headEnd/>
            <a:tailEnd/>
          </a:ln>
        </p:spPr>
        <p:txBody>
          <a:bodyPr>
            <a:prstTxWarp prst="textNoShape">
              <a:avLst/>
            </a:prstTxWarp>
          </a:bodyPr>
          <a:lstStyle/>
          <a:p>
            <a:pPr marL="609600" indent="-609600">
              <a:lnSpc>
                <a:spcPct val="80000"/>
              </a:lnSpc>
              <a:spcBef>
                <a:spcPct val="20000"/>
              </a:spcBef>
            </a:pPr>
            <a:r>
              <a:rPr lang="en-US" sz="1800" b="1" dirty="0" smtClean="0">
                <a:latin typeface="Trajan Pro"/>
                <a:cs typeface="Trajan Pro"/>
              </a:rPr>
              <a:t>1735</a:t>
            </a:r>
            <a:r>
              <a:rPr lang="en-US" sz="1800" dirty="0" smtClean="0">
                <a:latin typeface="Trajan Pro"/>
                <a:cs typeface="Trajan Pro"/>
              </a:rPr>
              <a:t>:</a:t>
            </a:r>
            <a:r>
              <a:rPr lang="en-US" sz="1800" b="1" dirty="0" smtClean="0">
                <a:latin typeface="Trajan Pro"/>
                <a:cs typeface="Trajan Pro"/>
              </a:rPr>
              <a:t> Euler’s theorem:</a:t>
            </a:r>
          </a:p>
          <a:p>
            <a:pPr marL="609600" indent="-609600">
              <a:lnSpc>
                <a:spcPct val="80000"/>
              </a:lnSpc>
              <a:spcBef>
                <a:spcPct val="20000"/>
              </a:spcBef>
            </a:pPr>
            <a:endParaRPr lang="en-US" sz="1800" b="1" dirty="0" smtClean="0">
              <a:latin typeface="Trajan Pro"/>
              <a:cs typeface="Trajan Pro"/>
            </a:endParaRPr>
          </a:p>
          <a:p>
            <a:pPr marL="609600" indent="-609600">
              <a:lnSpc>
                <a:spcPct val="80000"/>
              </a:lnSpc>
              <a:spcBef>
                <a:spcPct val="20000"/>
              </a:spcBef>
              <a:buAutoNum type="alphaLcParenBoth"/>
            </a:pPr>
            <a:r>
              <a:rPr lang="en-US" sz="1800" dirty="0" smtClean="0">
                <a:latin typeface="Trajan Pro"/>
                <a:cs typeface="Trajan Pro"/>
              </a:rPr>
              <a:t>If </a:t>
            </a:r>
            <a:r>
              <a:rPr lang="en-US" sz="1800" dirty="0">
                <a:latin typeface="Trajan Pro"/>
                <a:cs typeface="Trajan Pro"/>
              </a:rPr>
              <a:t>a graph </a:t>
            </a:r>
            <a:r>
              <a:rPr lang="en-US" sz="1800" dirty="0" smtClean="0">
                <a:latin typeface="Trajan Pro"/>
                <a:cs typeface="Trajan Pro"/>
              </a:rPr>
              <a:t>has more than two nodes </a:t>
            </a:r>
            <a:r>
              <a:rPr lang="en-US" sz="1800" dirty="0">
                <a:latin typeface="Trajan Pro"/>
                <a:cs typeface="Trajan Pro"/>
              </a:rPr>
              <a:t>of odd </a:t>
            </a:r>
            <a:r>
              <a:rPr lang="en-US" sz="1800" dirty="0" smtClean="0">
                <a:latin typeface="Trajan Pro"/>
                <a:cs typeface="Trajan Pro"/>
              </a:rPr>
              <a:t>degree, there is no path. </a:t>
            </a:r>
          </a:p>
          <a:p>
            <a:pPr marL="609600" indent="-609600">
              <a:lnSpc>
                <a:spcPct val="80000"/>
              </a:lnSpc>
              <a:spcBef>
                <a:spcPct val="20000"/>
              </a:spcBef>
            </a:pPr>
            <a:endParaRPr lang="en-US" sz="1800" dirty="0" smtClean="0">
              <a:latin typeface="Trajan Pro"/>
              <a:cs typeface="Trajan Pro"/>
            </a:endParaRPr>
          </a:p>
          <a:p>
            <a:pPr marL="609600" indent="-609600">
              <a:lnSpc>
                <a:spcPct val="80000"/>
              </a:lnSpc>
              <a:spcBef>
                <a:spcPct val="20000"/>
              </a:spcBef>
              <a:buAutoNum type="alphaLcParenBoth" startAt="2"/>
            </a:pPr>
            <a:r>
              <a:rPr lang="en-US" sz="1800" dirty="0" smtClean="0">
                <a:latin typeface="Trajan Pro"/>
                <a:cs typeface="Trajan Pro"/>
              </a:rPr>
              <a:t>If </a:t>
            </a:r>
            <a:r>
              <a:rPr lang="en-US" sz="1800" dirty="0">
                <a:latin typeface="Trajan Pro"/>
                <a:cs typeface="Trajan Pro"/>
              </a:rPr>
              <a:t>a graph is connected</a:t>
            </a:r>
            <a:r>
              <a:rPr lang="en-US" sz="1800" dirty="0" smtClean="0">
                <a:latin typeface="Trajan Pro"/>
                <a:cs typeface="Trajan Pro"/>
              </a:rPr>
              <a:t> and has no odd degree nodes, it has at</a:t>
            </a:r>
            <a:r>
              <a:rPr lang="en-US" dirty="0" smtClean="0">
                <a:latin typeface="Trajan Pro"/>
                <a:cs typeface="Trajan Pro"/>
              </a:rPr>
              <a:t> </a:t>
            </a:r>
            <a:r>
              <a:rPr lang="en-US" sz="1800" dirty="0" smtClean="0">
                <a:latin typeface="Trajan Pro"/>
                <a:cs typeface="Trajan Pro"/>
              </a:rPr>
              <a:t>least </a:t>
            </a:r>
            <a:r>
              <a:rPr lang="en-US" sz="1800" dirty="0">
                <a:latin typeface="Trajan Pro"/>
                <a:cs typeface="Trajan Pro"/>
              </a:rPr>
              <a:t>one</a:t>
            </a:r>
            <a:r>
              <a:rPr lang="en-US" sz="1800" dirty="0" smtClean="0">
                <a:latin typeface="Trajan Pro"/>
                <a:cs typeface="Trajan Pro"/>
              </a:rPr>
              <a:t> path.</a:t>
            </a:r>
            <a:endParaRPr lang="en-US" sz="1800" dirty="0">
              <a:latin typeface="Trajan Pro"/>
              <a:cs typeface="Trajan Pro"/>
            </a:endParaRPr>
          </a:p>
          <a:p>
            <a:pPr marL="609600" indent="-609600">
              <a:lnSpc>
                <a:spcPct val="80000"/>
              </a:lnSpc>
              <a:spcBef>
                <a:spcPct val="20000"/>
              </a:spcBef>
            </a:pPr>
            <a:endParaRPr lang="en-US" sz="1800" dirty="0">
              <a:latin typeface="Trajan Pro"/>
              <a:cs typeface="Trajan Pro"/>
            </a:endParaRPr>
          </a:p>
          <a:p>
            <a:pPr marL="990600" lvl="1" indent="-533400">
              <a:lnSpc>
                <a:spcPct val="80000"/>
              </a:lnSpc>
              <a:spcBef>
                <a:spcPct val="20000"/>
              </a:spcBef>
            </a:pPr>
            <a:endParaRPr lang="en-US" sz="1600" dirty="0">
              <a:latin typeface="Trajan Pro"/>
              <a:cs typeface="Trajan Pro"/>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201112-15_Nature-Flavor-fig2.jpg"/>
          <p:cNvPicPr>
            <a:picLocks noChangeAspect="1"/>
          </p:cNvPicPr>
          <p:nvPr/>
        </p:nvPicPr>
        <p:blipFill>
          <a:blip r:embed="rId2"/>
          <a:stretch>
            <a:fillRect/>
          </a:stretch>
        </p:blipFill>
        <p:spPr>
          <a:xfrm>
            <a:off x="54204" y="16933"/>
            <a:ext cx="9055930" cy="5715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smtClean="0">
                <a:latin typeface="Trajan Pro"/>
                <a:cs typeface="Trajan Pro"/>
              </a:rPr>
              <a:t>PATHOLOGY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2.8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p:cNvSpPr txBox="1">
            <a:spLocks noChangeArrowheads="1"/>
          </p:cNvSpPr>
          <p:nvPr/>
        </p:nvSpPr>
        <p:spPr bwMode="auto">
          <a:xfrm>
            <a:off x="425450" y="4437558"/>
            <a:ext cx="6172200" cy="738664"/>
          </a:xfrm>
          <a:prstGeom prst="rect">
            <a:avLst/>
          </a:prstGeom>
          <a:noFill/>
          <a:ln w="9525">
            <a:noFill/>
            <a:miter lim="800000"/>
            <a:headEnd/>
            <a:tailEnd/>
          </a:ln>
        </p:spPr>
        <p:txBody>
          <a:bodyPr>
            <a:prstTxWarp prst="textNoShape">
              <a:avLst/>
            </a:prstTxWarp>
            <a:spAutoFit/>
          </a:bodyPr>
          <a:lstStyle/>
          <a:p>
            <a:pPr eaLnBrk="1" hangingPunct="1"/>
            <a:endParaRPr lang="en-US" dirty="0" smtClean="0"/>
          </a:p>
          <a:p>
            <a:pPr eaLnBrk="1" hangingPunct="1"/>
            <a:endParaRPr lang="en-US" sz="2400" dirty="0"/>
          </a:p>
        </p:txBody>
      </p:sp>
      <p:sp>
        <p:nvSpPr>
          <p:cNvPr id="6" name="Rectangle 5"/>
          <p:cNvSpPr/>
          <p:nvPr/>
        </p:nvSpPr>
        <p:spPr>
          <a:xfrm>
            <a:off x="127005" y="810847"/>
            <a:ext cx="8267320" cy="1077218"/>
          </a:xfrm>
          <a:prstGeom prst="rect">
            <a:avLst/>
          </a:prstGeom>
        </p:spPr>
        <p:txBody>
          <a:bodyPr wrap="none">
            <a:spAutoFit/>
          </a:bodyPr>
          <a:lstStyle/>
          <a:p>
            <a:r>
              <a:rPr lang="en-US" sz="1600" dirty="0" smtClean="0">
                <a:latin typeface="Helvetica"/>
                <a:cs typeface="Helvetica"/>
              </a:rPr>
              <a:t>A </a:t>
            </a:r>
            <a:r>
              <a:rPr lang="en-US" sz="1600" i="1" dirty="0" smtClean="0">
                <a:latin typeface="Helvetica"/>
                <a:cs typeface="Helvetica"/>
              </a:rPr>
              <a:t>path is </a:t>
            </a:r>
            <a:r>
              <a:rPr lang="en-US" sz="1600" dirty="0" smtClean="0">
                <a:latin typeface="Helvetica"/>
                <a:cs typeface="Helvetica"/>
              </a:rPr>
              <a:t>a sequence of nodes in which  each node is adjacent to the next one</a:t>
            </a:r>
          </a:p>
          <a:p>
            <a:endParaRPr lang="en-US" sz="1600" dirty="0" smtClean="0">
              <a:latin typeface="Helvetica"/>
              <a:cs typeface="Helvetica"/>
            </a:endParaRPr>
          </a:p>
          <a:p>
            <a:r>
              <a:rPr lang="en-US" sz="1600" i="1" dirty="0" smtClean="0">
                <a:latin typeface="Helvetica"/>
                <a:cs typeface="Helvetica"/>
              </a:rPr>
              <a:t>P</a:t>
            </a:r>
            <a:r>
              <a:rPr lang="en-US" sz="1600" i="1" baseline="-25000" dirty="0" smtClean="0">
                <a:latin typeface="Helvetica"/>
                <a:cs typeface="Helvetica"/>
              </a:rPr>
              <a:t>i0,in  </a:t>
            </a:r>
            <a:r>
              <a:rPr lang="en-US" sz="1600" dirty="0" smtClean="0">
                <a:latin typeface="Helvetica"/>
                <a:cs typeface="Helvetica"/>
              </a:rPr>
              <a:t>of length </a:t>
            </a:r>
            <a:r>
              <a:rPr lang="en-US" sz="1600" i="1" dirty="0" err="1" smtClean="0">
                <a:latin typeface="Helvetica"/>
                <a:cs typeface="Helvetica"/>
              </a:rPr>
              <a:t>n</a:t>
            </a:r>
            <a:r>
              <a:rPr lang="en-US" sz="1600" i="1" dirty="0" smtClean="0">
                <a:latin typeface="Helvetica"/>
                <a:cs typeface="Helvetica"/>
              </a:rPr>
              <a:t> </a:t>
            </a:r>
            <a:r>
              <a:rPr lang="en-US" sz="1600" dirty="0" smtClean="0">
                <a:latin typeface="Helvetica"/>
                <a:cs typeface="Helvetica"/>
              </a:rPr>
              <a:t>between nodes i</a:t>
            </a:r>
            <a:r>
              <a:rPr lang="en-US" sz="1600" baseline="-25000" dirty="0" smtClean="0">
                <a:latin typeface="Helvetica"/>
                <a:cs typeface="Helvetica"/>
              </a:rPr>
              <a:t>0</a:t>
            </a:r>
            <a:r>
              <a:rPr lang="en-US" sz="1600" dirty="0" smtClean="0">
                <a:latin typeface="Helvetica"/>
                <a:cs typeface="Helvetica"/>
              </a:rPr>
              <a:t> and i</a:t>
            </a:r>
            <a:r>
              <a:rPr lang="en-US" sz="1600" baseline="-25000" dirty="0" smtClean="0">
                <a:latin typeface="Helvetica"/>
                <a:cs typeface="Helvetica"/>
              </a:rPr>
              <a:t>n </a:t>
            </a:r>
            <a:r>
              <a:rPr lang="en-US" sz="1600" dirty="0" smtClean="0">
                <a:latin typeface="Helvetica"/>
                <a:cs typeface="Helvetica"/>
              </a:rPr>
              <a:t>is an ordered collection of </a:t>
            </a:r>
            <a:r>
              <a:rPr lang="en-US" sz="1600" i="1" dirty="0" smtClean="0">
                <a:latin typeface="Helvetica"/>
                <a:cs typeface="Helvetica"/>
              </a:rPr>
              <a:t>n+1</a:t>
            </a:r>
            <a:r>
              <a:rPr lang="en-US" sz="1600" dirty="0" smtClean="0">
                <a:latin typeface="Helvetica"/>
                <a:cs typeface="Helvetica"/>
              </a:rPr>
              <a:t> nodes and </a:t>
            </a:r>
            <a:r>
              <a:rPr lang="en-US" sz="1600" i="1" dirty="0" err="1" smtClean="0">
                <a:latin typeface="Helvetica"/>
                <a:cs typeface="Helvetica"/>
              </a:rPr>
              <a:t>n</a:t>
            </a:r>
            <a:r>
              <a:rPr lang="en-US" sz="1600" dirty="0" smtClean="0">
                <a:latin typeface="Helvetica"/>
                <a:cs typeface="Helvetica"/>
              </a:rPr>
              <a:t> links </a:t>
            </a:r>
          </a:p>
          <a:p>
            <a:r>
              <a:rPr lang="en-US" sz="1600" dirty="0" smtClean="0">
                <a:latin typeface="Helvetica"/>
                <a:cs typeface="Helvetica"/>
              </a:rPr>
              <a:t> </a:t>
            </a:r>
            <a:endParaRPr lang="en-US" sz="1600" dirty="0">
              <a:latin typeface="Helvetica"/>
              <a:cs typeface="Helvetica"/>
            </a:endParaRPr>
          </a:p>
        </p:txBody>
      </p:sp>
      <p:graphicFrame>
        <p:nvGraphicFramePr>
          <p:cNvPr id="191491" name="Object 3"/>
          <p:cNvGraphicFramePr>
            <a:graphicFrameLocks noChangeAspect="1"/>
          </p:cNvGraphicFramePr>
          <p:nvPr/>
        </p:nvGraphicFramePr>
        <p:xfrm>
          <a:off x="425450" y="1730292"/>
          <a:ext cx="2525712" cy="338667"/>
        </p:xfrm>
        <a:graphic>
          <a:graphicData uri="http://schemas.openxmlformats.org/presentationml/2006/ole">
            <mc:AlternateContent xmlns:mc="http://schemas.openxmlformats.org/markup-compatibility/2006">
              <mc:Choice xmlns:v="urn:schemas-microsoft-com:vml" Requires="v">
                <p:oleObj spid="_x0000_s473156" name="Equation" r:id="rId3" imgW="1104900" imgH="177800" progId="Equation.3">
                  <p:embed/>
                </p:oleObj>
              </mc:Choice>
              <mc:Fallback>
                <p:oleObj name="Equation" r:id="rId3" imgW="1104900" imgH="177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50" y="1730292"/>
                        <a:ext cx="2525712" cy="338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91492" name="Object 4"/>
          <p:cNvGraphicFramePr>
            <a:graphicFrameLocks noChangeAspect="1"/>
          </p:cNvGraphicFramePr>
          <p:nvPr/>
        </p:nvGraphicFramePr>
        <p:xfrm>
          <a:off x="3409207" y="1730292"/>
          <a:ext cx="4847771" cy="338667"/>
        </p:xfrm>
        <a:graphic>
          <a:graphicData uri="http://schemas.openxmlformats.org/presentationml/2006/ole">
            <mc:AlternateContent xmlns:mc="http://schemas.openxmlformats.org/markup-compatibility/2006">
              <mc:Choice xmlns:v="urn:schemas-microsoft-com:vml" Requires="v">
                <p:oleObj spid="_x0000_s473157" name="Equation" r:id="rId5" imgW="2120900" imgH="177800" progId="Equation.3">
                  <p:embed/>
                </p:oleObj>
              </mc:Choice>
              <mc:Fallback>
                <p:oleObj name="Equation" r:id="rId5" imgW="2120900" imgH="177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207" y="1730292"/>
                        <a:ext cx="4847771" cy="338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 name="Rectangle 10"/>
          <p:cNvSpPr/>
          <p:nvPr/>
        </p:nvSpPr>
        <p:spPr>
          <a:xfrm>
            <a:off x="425450" y="4514502"/>
            <a:ext cx="7313083" cy="1323439"/>
          </a:xfrm>
          <a:prstGeom prst="rect">
            <a:avLst/>
          </a:prstGeom>
        </p:spPr>
        <p:txBody>
          <a:bodyPr wrap="square">
            <a:spAutoFit/>
          </a:bodyPr>
          <a:lstStyle/>
          <a:p>
            <a:endParaRPr lang="en-US" sz="1600" dirty="0" smtClean="0">
              <a:latin typeface="Helvetica"/>
              <a:cs typeface="Helvetica"/>
            </a:endParaRPr>
          </a:p>
          <a:p>
            <a:endParaRPr lang="en-US" sz="1600" b="1" dirty="0" smtClean="0">
              <a:latin typeface="Helvetica"/>
              <a:cs typeface="Helvetica"/>
            </a:endParaRPr>
          </a:p>
          <a:p>
            <a:pPr>
              <a:buFont typeface="Arial"/>
              <a:buChar char="•"/>
            </a:pPr>
            <a:r>
              <a:rPr lang="en-US" sz="1600" b="1" dirty="0" smtClean="0">
                <a:latin typeface="Helvetica"/>
                <a:cs typeface="Helvetica"/>
              </a:rPr>
              <a:t> </a:t>
            </a:r>
            <a:r>
              <a:rPr lang="en-US" sz="1600" dirty="0" smtClean="0">
                <a:latin typeface="Helvetica"/>
                <a:cs typeface="Helvetica"/>
              </a:rPr>
              <a:t>In a directed network, the path can follow only the direction of an arrow. </a:t>
            </a:r>
          </a:p>
          <a:p>
            <a:pPr>
              <a:buFont typeface="Arial"/>
              <a:buChar char="•"/>
            </a:pPr>
            <a:endParaRPr lang="en-US" sz="1600" b="1" dirty="0" smtClean="0">
              <a:latin typeface="Helvetica"/>
              <a:cs typeface="Helvetica"/>
            </a:endParaRPr>
          </a:p>
          <a:p>
            <a:endParaRPr lang="en-US" sz="1600" dirty="0">
              <a:latin typeface="Helvetica"/>
              <a:cs typeface="Helvetica"/>
            </a:endParaRPr>
          </a:p>
        </p:txBody>
      </p:sp>
      <p:sp>
        <p:nvSpPr>
          <p:cNvPr id="1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PATHS</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7"/>
          <a:stretch>
            <a:fillRect/>
          </a:stretch>
        </p:blipFill>
        <p:spPr>
          <a:xfrm>
            <a:off x="812585" y="2068959"/>
            <a:ext cx="5785065" cy="285101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3124200" y="918431"/>
            <a:ext cx="5791200" cy="4212435"/>
          </a:xfrm>
          <a:prstGeom prst="rect">
            <a:avLst/>
          </a:prstGeom>
          <a:noFill/>
          <a:ln w="9525">
            <a:noFill/>
            <a:miter lim="800000"/>
            <a:headEnd/>
            <a:tailEnd/>
          </a:ln>
        </p:spPr>
        <p:txBody>
          <a:bodyPr wrap="square">
            <a:prstTxWarp prst="textNoShape">
              <a:avLst/>
            </a:prstTxWarp>
            <a:spAutoFit/>
          </a:bodyPr>
          <a:lstStyle/>
          <a:p>
            <a:pPr>
              <a:lnSpc>
                <a:spcPct val="140000"/>
              </a:lnSpc>
            </a:pPr>
            <a:r>
              <a:rPr lang="en-US" sz="1600" dirty="0">
                <a:latin typeface="Helvetica"/>
                <a:cs typeface="Helvetica"/>
              </a:rPr>
              <a:t>The </a:t>
            </a:r>
            <a:r>
              <a:rPr lang="en-US" sz="1600" i="1" dirty="0">
                <a:solidFill>
                  <a:srgbClr val="FF0000"/>
                </a:solidFill>
                <a:latin typeface="Helvetica"/>
                <a:cs typeface="Helvetica"/>
              </a:rPr>
              <a:t>distance</a:t>
            </a:r>
            <a:r>
              <a:rPr lang="en-US" sz="1600" i="1" dirty="0" smtClean="0">
                <a:solidFill>
                  <a:srgbClr val="FF0000"/>
                </a:solidFill>
                <a:latin typeface="Helvetica"/>
                <a:cs typeface="Helvetica"/>
              </a:rPr>
              <a:t> (shortest path, geodesic path) </a:t>
            </a:r>
            <a:r>
              <a:rPr lang="en-US" sz="1600" dirty="0" smtClean="0">
                <a:latin typeface="Helvetica"/>
                <a:cs typeface="Helvetica"/>
              </a:rPr>
              <a:t>between </a:t>
            </a:r>
            <a:r>
              <a:rPr lang="en-US" sz="1600" dirty="0">
                <a:latin typeface="Helvetica"/>
                <a:cs typeface="Helvetica"/>
              </a:rPr>
              <a:t>two nodes is</a:t>
            </a:r>
            <a:r>
              <a:rPr lang="en-US" sz="1600" dirty="0" smtClean="0">
                <a:latin typeface="Helvetica"/>
                <a:cs typeface="Helvetica"/>
              </a:rPr>
              <a:t> defined as </a:t>
            </a:r>
            <a:r>
              <a:rPr lang="en-US" sz="1600" dirty="0">
                <a:latin typeface="Helvetica"/>
                <a:cs typeface="Helvetica"/>
              </a:rPr>
              <a:t>the number of edges along the shortest</a:t>
            </a:r>
            <a:r>
              <a:rPr lang="en-US" sz="1600" dirty="0" smtClean="0">
                <a:latin typeface="Helvetica"/>
                <a:cs typeface="Helvetica"/>
              </a:rPr>
              <a:t> path </a:t>
            </a:r>
            <a:r>
              <a:rPr lang="en-US" sz="1600" dirty="0">
                <a:latin typeface="Helvetica"/>
                <a:cs typeface="Helvetica"/>
              </a:rPr>
              <a:t>connecting them.</a:t>
            </a:r>
            <a:endParaRPr lang="en-US" sz="1600" dirty="0" smtClean="0">
              <a:latin typeface="Helvetica"/>
              <a:cs typeface="Helvetica"/>
            </a:endParaRPr>
          </a:p>
          <a:p>
            <a:pPr>
              <a:lnSpc>
                <a:spcPct val="140000"/>
              </a:lnSpc>
            </a:pPr>
            <a:endParaRPr lang="en-US" sz="1600" dirty="0" smtClean="0">
              <a:latin typeface="Helvetica"/>
              <a:cs typeface="Helvetica"/>
            </a:endParaRPr>
          </a:p>
          <a:p>
            <a:pPr>
              <a:lnSpc>
                <a:spcPct val="140000"/>
              </a:lnSpc>
            </a:pPr>
            <a:r>
              <a:rPr lang="en-US" sz="1600" dirty="0" smtClean="0">
                <a:latin typeface="Helvetica"/>
                <a:cs typeface="Helvetica"/>
              </a:rPr>
              <a:t>*If </a:t>
            </a:r>
            <a:r>
              <a:rPr lang="en-US" sz="1600" dirty="0">
                <a:latin typeface="Helvetica"/>
                <a:cs typeface="Helvetica"/>
              </a:rPr>
              <a:t>the two nodes are disconnected, the distance is infinity</a:t>
            </a:r>
            <a:r>
              <a:rPr lang="en-US" sz="1600" dirty="0" smtClean="0">
                <a:latin typeface="Helvetica"/>
                <a:cs typeface="Helvetica"/>
              </a:rPr>
              <a:t>.</a:t>
            </a:r>
          </a:p>
          <a:p>
            <a:pPr>
              <a:lnSpc>
                <a:spcPct val="140000"/>
              </a:lnSpc>
            </a:pPr>
            <a:endParaRPr lang="en-US" sz="1600" dirty="0" smtClean="0">
              <a:latin typeface="Helvetica"/>
              <a:cs typeface="Helvetica"/>
            </a:endParaRPr>
          </a:p>
          <a:p>
            <a:pPr>
              <a:lnSpc>
                <a:spcPct val="140000"/>
              </a:lnSpc>
            </a:pPr>
            <a:endParaRPr lang="en-US" sz="1600" dirty="0" smtClean="0">
              <a:latin typeface="Helvetica"/>
              <a:cs typeface="Helvetica"/>
            </a:endParaRPr>
          </a:p>
          <a:p>
            <a:pPr>
              <a:lnSpc>
                <a:spcPct val="140000"/>
              </a:lnSpc>
            </a:pPr>
            <a:r>
              <a:rPr lang="en-US" sz="1600" dirty="0" smtClean="0">
                <a:latin typeface="Helvetica"/>
                <a:cs typeface="Helvetica"/>
              </a:rPr>
              <a:t>In </a:t>
            </a:r>
            <a:r>
              <a:rPr lang="en-US" sz="1600" dirty="0" smtClean="0">
                <a:solidFill>
                  <a:srgbClr val="FF0000"/>
                </a:solidFill>
                <a:latin typeface="Helvetica"/>
                <a:cs typeface="Helvetica"/>
              </a:rPr>
              <a:t>directed graphs </a:t>
            </a:r>
            <a:r>
              <a:rPr lang="en-US" sz="1600" dirty="0">
                <a:latin typeface="Helvetica"/>
                <a:cs typeface="Helvetica"/>
              </a:rPr>
              <a:t>each path needs to follow the direction of the arrows.</a:t>
            </a:r>
          </a:p>
          <a:p>
            <a:pPr>
              <a:lnSpc>
                <a:spcPct val="140000"/>
              </a:lnSpc>
            </a:pPr>
            <a:r>
              <a:rPr lang="en-US" sz="1600" dirty="0">
                <a:latin typeface="Helvetica"/>
                <a:cs typeface="Helvetica"/>
              </a:rPr>
              <a:t>Thus in a digraph the distance from node A to B (on an AB path) is generally different from the distance from node B to A (on a </a:t>
            </a:r>
            <a:r>
              <a:rPr lang="en-US" sz="1600" dirty="0" smtClean="0">
                <a:latin typeface="Helvetica"/>
                <a:cs typeface="Helvetica"/>
              </a:rPr>
              <a:t>BCA </a:t>
            </a:r>
            <a:r>
              <a:rPr lang="en-US" sz="1600" dirty="0">
                <a:latin typeface="Helvetica"/>
                <a:cs typeface="Helvetica"/>
              </a:rPr>
              <a:t>path).</a:t>
            </a:r>
          </a:p>
        </p:txBody>
      </p:sp>
      <p:sp>
        <p:nvSpPr>
          <p:cNvPr id="5"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DISTANCE IN A GRAPH        </a:t>
            </a:r>
            <a:r>
              <a:rPr lang="en-US" sz="1600" b="1" dirty="0" smtClean="0">
                <a:solidFill>
                  <a:schemeClr val="bg1">
                    <a:lumMod val="85000"/>
                  </a:schemeClr>
                </a:solidFill>
                <a:latin typeface="Helvetica" pitchFamily="36" charset="0"/>
                <a:ea typeface="Helvetica" pitchFamily="36" charset="0"/>
                <a:cs typeface="Helvetica" pitchFamily="36" charset="0"/>
              </a:rPr>
              <a:t>Shortest Path, Geodesic Path</a:t>
            </a:r>
          </a:p>
        </p:txBody>
      </p:sp>
      <p:sp>
        <p:nvSpPr>
          <p:cNvPr id="7" name="Subtitle 2"/>
          <p:cNvSpPr txBox="1">
            <a:spLocks/>
          </p:cNvSpPr>
          <p:nvPr/>
        </p:nvSpPr>
        <p:spPr>
          <a:xfrm flipH="1">
            <a:off x="3154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864450" y="3877727"/>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1" name="Oval 10"/>
          <p:cNvSpPr/>
          <p:nvPr/>
        </p:nvSpPr>
        <p:spPr>
          <a:xfrm>
            <a:off x="1173614" y="4007053"/>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10848" y="4645663"/>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145414" y="3599109"/>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270749" y="457142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a:stCxn id="11" idx="3"/>
            <a:endCxn id="12" idx="7"/>
          </p:cNvCxnSpPr>
          <p:nvPr/>
        </p:nvCxnSpPr>
        <p:spPr>
          <a:xfrm rot="5400000">
            <a:off x="648262" y="4120310"/>
            <a:ext cx="534779" cy="5589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1" idx="7"/>
            <a:endCxn id="13" idx="2"/>
          </p:cNvCxnSpPr>
          <p:nvPr/>
        </p:nvCxnSpPr>
        <p:spPr>
          <a:xfrm rot="5400000" flipH="1" flipV="1">
            <a:off x="1544167" y="3427311"/>
            <a:ext cx="356028" cy="8464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4"/>
            <a:endCxn id="14" idx="0"/>
          </p:cNvCxnSpPr>
          <p:nvPr/>
        </p:nvCxnSpPr>
        <p:spPr>
          <a:xfrm rot="16200000" flipH="1">
            <a:off x="1868762" y="4096019"/>
            <a:ext cx="825478" cy="1253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2"/>
            <a:endCxn id="11" idx="6"/>
          </p:cNvCxnSpPr>
          <p:nvPr/>
        </p:nvCxnSpPr>
        <p:spPr>
          <a:xfrm rot="10800000">
            <a:off x="1320453" y="4080474"/>
            <a:ext cx="950296" cy="56437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
          <p:cNvSpPr>
            <a:spLocks/>
          </p:cNvSpPr>
          <p:nvPr/>
        </p:nvSpPr>
        <p:spPr bwMode="auto">
          <a:xfrm>
            <a:off x="461157" y="478403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23" name="Rectangle 2"/>
          <p:cNvSpPr>
            <a:spLocks/>
          </p:cNvSpPr>
          <p:nvPr/>
        </p:nvSpPr>
        <p:spPr bwMode="auto">
          <a:xfrm>
            <a:off x="2366478" y="465605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25" name="Rectangle 2"/>
          <p:cNvSpPr>
            <a:spLocks/>
          </p:cNvSpPr>
          <p:nvPr/>
        </p:nvSpPr>
        <p:spPr bwMode="auto">
          <a:xfrm>
            <a:off x="1132592" y="38248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26" name="Rectangle 2"/>
          <p:cNvSpPr>
            <a:spLocks/>
          </p:cNvSpPr>
          <p:nvPr/>
        </p:nvSpPr>
        <p:spPr bwMode="auto">
          <a:xfrm>
            <a:off x="2239662" y="346770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37" name="AutoShape 9"/>
          <p:cNvSpPr>
            <a:spLocks noChangeArrowheads="1"/>
          </p:cNvSpPr>
          <p:nvPr/>
        </p:nvSpPr>
        <p:spPr bwMode="auto">
          <a:xfrm>
            <a:off x="893942" y="1506260"/>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38" name="Oval 37"/>
          <p:cNvSpPr/>
          <p:nvPr/>
        </p:nvSpPr>
        <p:spPr>
          <a:xfrm>
            <a:off x="1203106" y="163558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40340" y="227419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174906" y="122764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300241" y="2199959"/>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490649" y="241256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47" name="Rectangle 2"/>
          <p:cNvSpPr>
            <a:spLocks/>
          </p:cNvSpPr>
          <p:nvPr/>
        </p:nvSpPr>
        <p:spPr bwMode="auto">
          <a:xfrm>
            <a:off x="2395970" y="228459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48" name="Rectangle 2"/>
          <p:cNvSpPr>
            <a:spLocks/>
          </p:cNvSpPr>
          <p:nvPr/>
        </p:nvSpPr>
        <p:spPr bwMode="auto">
          <a:xfrm>
            <a:off x="1162084" y="145338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49" name="Rectangle 2"/>
          <p:cNvSpPr>
            <a:spLocks/>
          </p:cNvSpPr>
          <p:nvPr/>
        </p:nvSpPr>
        <p:spPr bwMode="auto">
          <a:xfrm>
            <a:off x="2269154" y="109623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cxnSp>
        <p:nvCxnSpPr>
          <p:cNvPr id="51" name="Straight Connector 50"/>
          <p:cNvCxnSpPr>
            <a:stCxn id="39" idx="7"/>
            <a:endCxn id="38" idx="3"/>
          </p:cNvCxnSpPr>
          <p:nvPr/>
        </p:nvCxnSpPr>
        <p:spPr>
          <a:xfrm rot="5400000" flipH="1" flipV="1">
            <a:off x="677753" y="1748844"/>
            <a:ext cx="534779"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38" idx="6"/>
            <a:endCxn id="40" idx="3"/>
          </p:cNvCxnSpPr>
          <p:nvPr/>
        </p:nvCxnSpPr>
        <p:spPr>
          <a:xfrm flipV="1">
            <a:off x="1349945" y="1352977"/>
            <a:ext cx="846465" cy="3560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1" idx="0"/>
            <a:endCxn id="40" idx="4"/>
          </p:cNvCxnSpPr>
          <p:nvPr/>
        </p:nvCxnSpPr>
        <p:spPr>
          <a:xfrm rot="16200000" flipV="1">
            <a:off x="1898255" y="1724552"/>
            <a:ext cx="825478"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8" idx="5"/>
            <a:endCxn id="41" idx="1"/>
          </p:cNvCxnSpPr>
          <p:nvPr/>
        </p:nvCxnSpPr>
        <p:spPr>
          <a:xfrm rot="16200000" flipH="1">
            <a:off x="1594822" y="1494540"/>
            <a:ext cx="460542"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5100" y="730250"/>
            <a:ext cx="8915400" cy="1692771"/>
          </a:xfrm>
          <a:prstGeom prst="rect">
            <a:avLst/>
          </a:prstGeom>
          <a:noFill/>
        </p:spPr>
        <p:txBody>
          <a:bodyPr wrap="square" rtlCol="0">
            <a:spAutoFit/>
          </a:bodyPr>
          <a:lstStyle/>
          <a:p>
            <a:r>
              <a:rPr lang="en-US" sz="2400" b="1" dirty="0" err="1" smtClean="0">
                <a:latin typeface="Helvetica"/>
                <a:cs typeface="Helvetica"/>
              </a:rPr>
              <a:t>N</a:t>
            </a:r>
            <a:r>
              <a:rPr lang="en-US" sz="2400" b="1" baseline="-25000" dirty="0" err="1" smtClean="0">
                <a:latin typeface="Helvetica"/>
                <a:cs typeface="Helvetica"/>
              </a:rPr>
              <a:t>ij</a:t>
            </a:r>
            <a:r>
              <a:rPr lang="en-US" sz="2400" b="1" dirty="0" err="1" smtClean="0">
                <a:latin typeface="Helvetica"/>
                <a:cs typeface="Helvetica"/>
              </a:rPr>
              <a:t>,number</a:t>
            </a:r>
            <a:r>
              <a:rPr lang="en-US" sz="2400" b="1" dirty="0" smtClean="0">
                <a:latin typeface="Helvetica"/>
                <a:cs typeface="Helvetica"/>
              </a:rPr>
              <a:t> of paths between any two nodes </a:t>
            </a:r>
            <a:r>
              <a:rPr lang="en-US" sz="2400" b="1" i="1" dirty="0" err="1" smtClean="0">
                <a:latin typeface="Helvetica"/>
                <a:cs typeface="Helvetica"/>
              </a:rPr>
              <a:t>i</a:t>
            </a:r>
            <a:r>
              <a:rPr lang="en-US" sz="2400" b="1" dirty="0" smtClean="0">
                <a:latin typeface="Helvetica"/>
                <a:cs typeface="Helvetica"/>
              </a:rPr>
              <a:t> and </a:t>
            </a:r>
            <a:r>
              <a:rPr lang="en-US" sz="2400" b="1" i="1" dirty="0" err="1" smtClean="0">
                <a:latin typeface="Helvetica"/>
                <a:cs typeface="Helvetica"/>
              </a:rPr>
              <a:t>j</a:t>
            </a:r>
            <a:r>
              <a:rPr lang="en-US" sz="2400" b="1" dirty="0" smtClean="0">
                <a:latin typeface="Helvetica"/>
                <a:cs typeface="Helvetica"/>
              </a:rPr>
              <a:t>: </a:t>
            </a:r>
          </a:p>
          <a:p>
            <a:r>
              <a:rPr lang="en-US" sz="1600" dirty="0" smtClean="0">
                <a:latin typeface="Helvetica"/>
                <a:cs typeface="Helvetica"/>
              </a:rPr>
              <a:t> </a:t>
            </a:r>
          </a:p>
          <a:p>
            <a:pPr lvl="0"/>
            <a:r>
              <a:rPr lang="en-US" sz="1600" b="1" i="1" u="sng" dirty="0" smtClean="0">
                <a:latin typeface="Helvetica"/>
                <a:cs typeface="Helvetica"/>
              </a:rPr>
              <a:t>Length </a:t>
            </a:r>
            <a:r>
              <a:rPr lang="en-US" sz="1600" b="1" i="1" u="sng" dirty="0" err="1" smtClean="0">
                <a:latin typeface="Helvetica"/>
                <a:cs typeface="Helvetica"/>
              </a:rPr>
              <a:t>n</a:t>
            </a:r>
            <a:r>
              <a:rPr lang="en-US" sz="1600" b="1" i="1" u="sng" dirty="0" smtClean="0">
                <a:latin typeface="Helvetica"/>
                <a:cs typeface="Helvetica"/>
              </a:rPr>
              <a:t>=1</a:t>
            </a:r>
            <a:r>
              <a:rPr lang="en-US" sz="1600" b="1" u="sng" dirty="0" smtClean="0">
                <a:latin typeface="Helvetica"/>
                <a:cs typeface="Helvetica"/>
              </a:rPr>
              <a:t>:</a:t>
            </a:r>
            <a:r>
              <a:rPr lang="en-US" sz="1600" b="1" dirty="0" smtClean="0">
                <a:latin typeface="Helvetica"/>
                <a:cs typeface="Helvetica"/>
              </a:rPr>
              <a:t> </a:t>
            </a:r>
            <a:r>
              <a:rPr lang="en-US" sz="1600" dirty="0" smtClean="0">
                <a:latin typeface="Helvetica"/>
                <a:cs typeface="Helvetica"/>
              </a:rPr>
              <a:t>If there is a link between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r>
              <a:rPr lang="en-US" sz="1600" dirty="0" smtClean="0">
                <a:latin typeface="Helvetica"/>
                <a:cs typeface="Helvetica"/>
              </a:rPr>
              <a:t>, then </a:t>
            </a:r>
            <a:r>
              <a:rPr lang="en-US" sz="1600" dirty="0" err="1" smtClean="0">
                <a:latin typeface="Helvetica"/>
                <a:cs typeface="Helvetica"/>
              </a:rPr>
              <a:t>A</a:t>
            </a:r>
            <a:r>
              <a:rPr lang="en-US" sz="1600" baseline="-25000" dirty="0" err="1" smtClean="0">
                <a:latin typeface="Helvetica"/>
                <a:cs typeface="Helvetica"/>
              </a:rPr>
              <a:t>ij</a:t>
            </a:r>
            <a:r>
              <a:rPr lang="en-US" sz="1600" dirty="0" smtClean="0">
                <a:latin typeface="Helvetica"/>
                <a:cs typeface="Helvetica"/>
              </a:rPr>
              <a:t>=1 and </a:t>
            </a:r>
            <a:r>
              <a:rPr lang="en-US" sz="1600" dirty="0" err="1" smtClean="0">
                <a:latin typeface="Helvetica"/>
                <a:cs typeface="Helvetica"/>
              </a:rPr>
              <a:t>A</a:t>
            </a:r>
            <a:r>
              <a:rPr lang="en-US" sz="1600" baseline="-25000" dirty="0" err="1" smtClean="0">
                <a:latin typeface="Helvetica"/>
                <a:cs typeface="Helvetica"/>
              </a:rPr>
              <a:t>ij</a:t>
            </a:r>
            <a:r>
              <a:rPr lang="en-US" sz="1600" dirty="0" smtClean="0">
                <a:latin typeface="Helvetica"/>
                <a:cs typeface="Helvetica"/>
              </a:rPr>
              <a:t>=0 otherwise. </a:t>
            </a:r>
          </a:p>
          <a:p>
            <a:pPr lvl="0"/>
            <a:endParaRPr lang="en-US" sz="1600" dirty="0" smtClean="0">
              <a:latin typeface="Helvetica"/>
              <a:cs typeface="Helvetica"/>
            </a:endParaRPr>
          </a:p>
          <a:p>
            <a:pPr lvl="0"/>
            <a:r>
              <a:rPr lang="en-US" sz="1600" b="1" i="1" u="sng" dirty="0" smtClean="0">
                <a:latin typeface="Helvetica"/>
                <a:cs typeface="Helvetica"/>
              </a:rPr>
              <a:t>Length </a:t>
            </a:r>
            <a:r>
              <a:rPr lang="en-US" sz="1600" b="1" i="1" u="sng" dirty="0" err="1" smtClean="0">
                <a:latin typeface="Helvetica"/>
                <a:cs typeface="Helvetica"/>
              </a:rPr>
              <a:t>n</a:t>
            </a:r>
            <a:r>
              <a:rPr lang="en-US" sz="1600" b="1" i="1" u="sng" dirty="0" smtClean="0">
                <a:latin typeface="Helvetica"/>
                <a:cs typeface="Helvetica"/>
              </a:rPr>
              <a:t>=2:</a:t>
            </a:r>
            <a:r>
              <a:rPr lang="en-US" sz="1600" b="1" i="1" dirty="0" smtClean="0">
                <a:latin typeface="Helvetica"/>
                <a:cs typeface="Helvetica"/>
              </a:rPr>
              <a:t> </a:t>
            </a:r>
            <a:r>
              <a:rPr lang="en-US" sz="1600" dirty="0" smtClean="0">
                <a:latin typeface="Helvetica"/>
                <a:cs typeface="Helvetica"/>
              </a:rPr>
              <a:t>If there is a path of length two between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r>
              <a:rPr lang="en-US" sz="1600" dirty="0" smtClean="0">
                <a:latin typeface="Helvetica"/>
                <a:cs typeface="Helvetica"/>
              </a:rPr>
              <a:t>, then </a:t>
            </a:r>
            <a:r>
              <a:rPr lang="en-US" sz="1600" dirty="0" err="1" smtClean="0">
                <a:latin typeface="Helvetica"/>
                <a:cs typeface="Helvetica"/>
              </a:rPr>
              <a:t>A</a:t>
            </a:r>
            <a:r>
              <a:rPr lang="en-US" sz="1600" baseline="-25000" dirty="0" err="1" smtClean="0">
                <a:latin typeface="Helvetica"/>
                <a:cs typeface="Helvetica"/>
              </a:rPr>
              <a:t>ik</a:t>
            </a:r>
            <a:r>
              <a:rPr lang="en-US" sz="1600" dirty="0" err="1" smtClean="0">
                <a:latin typeface="Helvetica"/>
                <a:cs typeface="Helvetica"/>
              </a:rPr>
              <a:t>A</a:t>
            </a:r>
            <a:r>
              <a:rPr lang="en-US" sz="1600" baseline="-25000" dirty="0" err="1" smtClean="0">
                <a:latin typeface="Helvetica"/>
                <a:cs typeface="Helvetica"/>
              </a:rPr>
              <a:t>kj</a:t>
            </a:r>
            <a:r>
              <a:rPr lang="en-US" sz="1600" dirty="0" smtClean="0">
                <a:latin typeface="Helvetica"/>
                <a:cs typeface="Helvetica"/>
              </a:rPr>
              <a:t>=1, and </a:t>
            </a:r>
            <a:r>
              <a:rPr lang="en-US" sz="1600" dirty="0" err="1" smtClean="0">
                <a:latin typeface="Helvetica"/>
                <a:cs typeface="Helvetica"/>
              </a:rPr>
              <a:t>A</a:t>
            </a:r>
            <a:r>
              <a:rPr lang="en-US" sz="1600" baseline="-25000" dirty="0" err="1" smtClean="0">
                <a:latin typeface="Helvetica"/>
                <a:cs typeface="Helvetica"/>
              </a:rPr>
              <a:t>ik</a:t>
            </a:r>
            <a:r>
              <a:rPr lang="en-US" sz="1600" dirty="0" err="1" smtClean="0">
                <a:latin typeface="Helvetica"/>
                <a:cs typeface="Helvetica"/>
              </a:rPr>
              <a:t>A</a:t>
            </a:r>
            <a:r>
              <a:rPr lang="en-US" sz="1600" baseline="-25000" dirty="0" err="1" smtClean="0">
                <a:latin typeface="Helvetica"/>
                <a:cs typeface="Helvetica"/>
              </a:rPr>
              <a:t>kj</a:t>
            </a:r>
            <a:r>
              <a:rPr lang="en-US" sz="1600" dirty="0" smtClean="0">
                <a:latin typeface="Helvetica"/>
                <a:cs typeface="Helvetica"/>
              </a:rPr>
              <a:t>=0 otherwise.</a:t>
            </a:r>
          </a:p>
          <a:p>
            <a:r>
              <a:rPr lang="en-US" sz="1600" dirty="0" smtClean="0">
                <a:latin typeface="Helvetica"/>
                <a:cs typeface="Helvetica"/>
              </a:rPr>
              <a:t>The number of paths of length 2:</a:t>
            </a:r>
            <a:endParaRPr lang="en-US" sz="1600" dirty="0">
              <a:latin typeface="Helvetica"/>
              <a:cs typeface="Helvetica"/>
            </a:endParaRPr>
          </a:p>
        </p:txBody>
      </p:sp>
      <p:graphicFrame>
        <p:nvGraphicFramePr>
          <p:cNvPr id="116738" name="Object 2"/>
          <p:cNvGraphicFramePr>
            <a:graphicFrameLocks noChangeAspect="1"/>
          </p:cNvGraphicFramePr>
          <p:nvPr/>
        </p:nvGraphicFramePr>
        <p:xfrm>
          <a:off x="457201" y="2550700"/>
          <a:ext cx="2088003" cy="510001"/>
        </p:xfrm>
        <a:graphic>
          <a:graphicData uri="http://schemas.openxmlformats.org/presentationml/2006/ole">
            <mc:AlternateContent xmlns:mc="http://schemas.openxmlformats.org/markup-compatibility/2006">
              <mc:Choice xmlns:v="urn:schemas-microsoft-com:vml" Requires="v">
                <p:oleObj spid="_x0000_s475202" name="Equation" r:id="rId3" imgW="1473200" imgH="431800" progId="Equation.3">
                  <p:embed/>
                </p:oleObj>
              </mc:Choice>
              <mc:Fallback>
                <p:oleObj name="Equation" r:id="rId3" imgW="1473200" imgH="431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1" y="2550700"/>
                        <a:ext cx="2088003" cy="510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 name="Rectangle 6"/>
          <p:cNvSpPr/>
          <p:nvPr/>
        </p:nvSpPr>
        <p:spPr>
          <a:xfrm>
            <a:off x="209550" y="3371850"/>
            <a:ext cx="7708900" cy="830997"/>
          </a:xfrm>
          <a:prstGeom prst="rect">
            <a:avLst/>
          </a:prstGeom>
        </p:spPr>
        <p:txBody>
          <a:bodyPr wrap="square">
            <a:spAutoFit/>
          </a:bodyPr>
          <a:lstStyle/>
          <a:p>
            <a:pPr lvl="0"/>
            <a:r>
              <a:rPr lang="en-US" sz="1600" b="1" i="1" u="sng" dirty="0" smtClean="0">
                <a:latin typeface="Helvetica"/>
                <a:cs typeface="Helvetica"/>
              </a:rPr>
              <a:t>Length </a:t>
            </a:r>
            <a:r>
              <a:rPr lang="en-US" sz="1600" b="1" i="1" u="sng" dirty="0" err="1" smtClean="0">
                <a:latin typeface="Helvetica"/>
                <a:cs typeface="Helvetica"/>
              </a:rPr>
              <a:t>n</a:t>
            </a:r>
            <a:r>
              <a:rPr lang="en-US" sz="1600" b="1" i="1" u="sng" dirty="0" smtClean="0">
                <a:latin typeface="Helvetica"/>
                <a:cs typeface="Helvetica"/>
              </a:rPr>
              <a:t>:</a:t>
            </a:r>
            <a:r>
              <a:rPr lang="en-US" sz="1600" i="1" u="sng" dirty="0" smtClean="0">
                <a:latin typeface="Helvetica"/>
                <a:cs typeface="Helvetica"/>
              </a:rPr>
              <a:t> </a:t>
            </a:r>
            <a:r>
              <a:rPr lang="en-US" sz="1600" dirty="0" smtClean="0">
                <a:latin typeface="Helvetica"/>
                <a:cs typeface="Helvetica"/>
              </a:rPr>
              <a:t>In general, if there is a path of length </a:t>
            </a:r>
            <a:r>
              <a:rPr lang="en-US" sz="1600" i="1" dirty="0" err="1" smtClean="0">
                <a:latin typeface="Helvetica"/>
                <a:cs typeface="Helvetica"/>
              </a:rPr>
              <a:t>n</a:t>
            </a:r>
            <a:r>
              <a:rPr lang="en-US" sz="1600" dirty="0" smtClean="0">
                <a:latin typeface="Helvetica"/>
                <a:cs typeface="Helvetica"/>
              </a:rPr>
              <a:t> between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r>
              <a:rPr lang="en-US" sz="1600" dirty="0" smtClean="0">
                <a:latin typeface="Helvetica"/>
                <a:cs typeface="Helvetica"/>
              </a:rPr>
              <a:t>, then </a:t>
            </a:r>
            <a:r>
              <a:rPr lang="en-US" sz="1600" dirty="0" err="1" smtClean="0">
                <a:latin typeface="Helvetica"/>
                <a:cs typeface="Helvetica"/>
              </a:rPr>
              <a:t>A</a:t>
            </a:r>
            <a:r>
              <a:rPr lang="en-US" sz="1600" baseline="-25000" dirty="0" err="1" smtClean="0">
                <a:latin typeface="Helvetica"/>
                <a:cs typeface="Helvetica"/>
              </a:rPr>
              <a:t>ik</a:t>
            </a:r>
            <a:r>
              <a:rPr lang="en-US" sz="1600" dirty="0" smtClean="0">
                <a:latin typeface="Helvetica"/>
                <a:cs typeface="Helvetica"/>
              </a:rPr>
              <a:t>…</a:t>
            </a:r>
            <a:r>
              <a:rPr lang="en-US" sz="1600" dirty="0" err="1" smtClean="0">
                <a:latin typeface="Helvetica"/>
                <a:cs typeface="Helvetica"/>
              </a:rPr>
              <a:t>A</a:t>
            </a:r>
            <a:r>
              <a:rPr lang="en-US" sz="1600" baseline="-25000" dirty="0" err="1" smtClean="0">
                <a:latin typeface="Helvetica"/>
                <a:cs typeface="Helvetica"/>
              </a:rPr>
              <a:t>lj</a:t>
            </a:r>
            <a:r>
              <a:rPr lang="en-US" sz="1600" dirty="0" smtClean="0">
                <a:latin typeface="Helvetica"/>
                <a:cs typeface="Helvetica"/>
              </a:rPr>
              <a:t>=1 and </a:t>
            </a:r>
            <a:r>
              <a:rPr lang="en-US" sz="1600" dirty="0" err="1" smtClean="0">
                <a:latin typeface="Helvetica"/>
                <a:cs typeface="Helvetica"/>
              </a:rPr>
              <a:t>A</a:t>
            </a:r>
            <a:r>
              <a:rPr lang="en-US" sz="1600" baseline="-25000" dirty="0" err="1" smtClean="0">
                <a:latin typeface="Helvetica"/>
                <a:cs typeface="Helvetica"/>
              </a:rPr>
              <a:t>ik</a:t>
            </a:r>
            <a:r>
              <a:rPr lang="en-US" sz="1600" dirty="0" smtClean="0">
                <a:latin typeface="Helvetica"/>
                <a:cs typeface="Helvetica"/>
              </a:rPr>
              <a:t>…</a:t>
            </a:r>
            <a:r>
              <a:rPr lang="en-US" sz="1600" dirty="0" err="1" smtClean="0">
                <a:latin typeface="Helvetica"/>
                <a:cs typeface="Helvetica"/>
              </a:rPr>
              <a:t>A</a:t>
            </a:r>
            <a:r>
              <a:rPr lang="en-US" sz="1600" baseline="-25000" dirty="0" err="1" smtClean="0">
                <a:latin typeface="Helvetica"/>
                <a:cs typeface="Helvetica"/>
              </a:rPr>
              <a:t>lj</a:t>
            </a:r>
            <a:r>
              <a:rPr lang="en-US" sz="1600" dirty="0" smtClean="0">
                <a:latin typeface="Helvetica"/>
                <a:cs typeface="Helvetica"/>
              </a:rPr>
              <a:t>=0 otherwise.</a:t>
            </a:r>
          </a:p>
          <a:p>
            <a:r>
              <a:rPr lang="en-US" sz="1600" dirty="0" smtClean="0">
                <a:latin typeface="Helvetica"/>
                <a:cs typeface="Helvetica"/>
              </a:rPr>
              <a:t>The number of paths of length </a:t>
            </a:r>
            <a:r>
              <a:rPr lang="en-US" sz="1600" i="1" dirty="0" err="1" smtClean="0">
                <a:latin typeface="Helvetica"/>
                <a:cs typeface="Helvetica"/>
              </a:rPr>
              <a:t>n</a:t>
            </a:r>
            <a:r>
              <a:rPr lang="en-US" sz="1600" dirty="0" smtClean="0">
                <a:latin typeface="Helvetica"/>
                <a:cs typeface="Helvetica"/>
              </a:rPr>
              <a:t> between </a:t>
            </a:r>
            <a:r>
              <a:rPr lang="en-US" sz="1600" i="1" dirty="0" err="1" smtClean="0">
                <a:latin typeface="Helvetica"/>
                <a:cs typeface="Helvetica"/>
              </a:rPr>
              <a:t>i</a:t>
            </a:r>
            <a:r>
              <a:rPr lang="en-US" sz="1600" dirty="0" smtClean="0">
                <a:latin typeface="Helvetica"/>
                <a:cs typeface="Helvetica"/>
              </a:rPr>
              <a:t> and </a:t>
            </a:r>
            <a:r>
              <a:rPr lang="en-US" sz="1600" i="1" dirty="0" err="1" smtClean="0">
                <a:latin typeface="Helvetica"/>
                <a:cs typeface="Helvetica"/>
              </a:rPr>
              <a:t>j</a:t>
            </a:r>
            <a:r>
              <a:rPr lang="en-US" sz="1600" dirty="0" smtClean="0">
                <a:latin typeface="Helvetica"/>
                <a:cs typeface="Helvetica"/>
              </a:rPr>
              <a:t> is</a:t>
            </a:r>
            <a:r>
              <a:rPr lang="en-US" sz="1600" b="1" baseline="30000" dirty="0" smtClean="0">
                <a:latin typeface="Helvetica"/>
                <a:cs typeface="Helvetica"/>
              </a:rPr>
              <a:t>*</a:t>
            </a:r>
            <a:r>
              <a:rPr lang="en-US" sz="1600" dirty="0" smtClean="0">
                <a:latin typeface="Helvetica"/>
                <a:cs typeface="Helvetica"/>
              </a:rPr>
              <a:t> </a:t>
            </a:r>
            <a:endParaRPr lang="en-US" sz="1600" dirty="0">
              <a:latin typeface="Helvetica"/>
              <a:cs typeface="Helvetica"/>
            </a:endParaRPr>
          </a:p>
        </p:txBody>
      </p:sp>
      <p:graphicFrame>
        <p:nvGraphicFramePr>
          <p:cNvPr id="116739" name="Object 3"/>
          <p:cNvGraphicFramePr>
            <a:graphicFrameLocks noChangeAspect="1"/>
          </p:cNvGraphicFramePr>
          <p:nvPr/>
        </p:nvGraphicFramePr>
        <p:xfrm>
          <a:off x="501650" y="4342606"/>
          <a:ext cx="1371600" cy="344714"/>
        </p:xfrm>
        <a:graphic>
          <a:graphicData uri="http://schemas.openxmlformats.org/presentationml/2006/ole">
            <mc:AlternateContent xmlns:mc="http://schemas.openxmlformats.org/markup-compatibility/2006">
              <mc:Choice xmlns:v="urn:schemas-microsoft-com:vml" Requires="v">
                <p:oleObj spid="_x0000_s475203" name="Equation" r:id="rId5" imgW="800100" imgH="241300" progId="Equation.3">
                  <p:embed/>
                </p:oleObj>
              </mc:Choice>
              <mc:Fallback>
                <p:oleObj name="Equation" r:id="rId5" imgW="800100" imgH="2413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650" y="4342606"/>
                        <a:ext cx="1371600" cy="344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 name="TextBox 9"/>
          <p:cNvSpPr txBox="1"/>
          <p:nvPr/>
        </p:nvSpPr>
        <p:spPr>
          <a:xfrm>
            <a:off x="209550" y="4965700"/>
            <a:ext cx="8915400" cy="846386"/>
          </a:xfrm>
          <a:prstGeom prst="rect">
            <a:avLst/>
          </a:prstGeom>
          <a:noFill/>
        </p:spPr>
        <p:txBody>
          <a:bodyPr wrap="square" rtlCol="0">
            <a:spAutoFit/>
          </a:bodyPr>
          <a:lstStyle/>
          <a:p>
            <a:r>
              <a:rPr lang="en-US" sz="1600" b="1" baseline="30000" dirty="0" smtClean="0">
                <a:latin typeface="Helvetica"/>
                <a:cs typeface="Helvetica"/>
              </a:rPr>
              <a:t>*</a:t>
            </a:r>
            <a:r>
              <a:rPr lang="en-US" sz="1200" i="1" dirty="0" smtClean="0">
                <a:latin typeface="Helvetica"/>
                <a:cs typeface="Helvetica"/>
              </a:rPr>
              <a:t>holds for both directed and undirected networks.</a:t>
            </a:r>
          </a:p>
          <a:p>
            <a:r>
              <a:rPr lang="en-US" dirty="0" smtClean="0"/>
              <a:t> </a:t>
            </a:r>
          </a:p>
          <a:p>
            <a:endParaRPr lang="en-US" dirty="0"/>
          </a:p>
        </p:txBody>
      </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NUMBER OF PATHS BETWEEN TWO NODES        </a:t>
            </a:r>
            <a:r>
              <a:rPr lang="en-US" sz="1600" b="1" dirty="0" smtClean="0">
                <a:solidFill>
                  <a:schemeClr val="bg1">
                    <a:lumMod val="85000"/>
                  </a:schemeClr>
                </a:solidFill>
                <a:latin typeface="Helvetica" pitchFamily="36" charset="0"/>
                <a:ea typeface="Helvetica" pitchFamily="36" charset="0"/>
                <a:cs typeface="Helvetica" pitchFamily="36" charset="0"/>
              </a:rPr>
              <a:t>Adjacency Matrix</a:t>
            </a:r>
          </a:p>
        </p:txBody>
      </p:sp>
      <p:sp>
        <p:nvSpPr>
          <p:cNvPr id="13" name="Subtitle 2"/>
          <p:cNvSpPr txBox="1">
            <a:spLocks/>
          </p:cNvSpPr>
          <p:nvPr/>
        </p:nvSpPr>
        <p:spPr>
          <a:xfrm flipH="1">
            <a:off x="57454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3"/>
          <p:cNvSpPr txBox="1">
            <a:spLocks noChangeArrowheads="1"/>
          </p:cNvSpPr>
          <p:nvPr/>
        </p:nvSpPr>
        <p:spPr bwMode="auto">
          <a:xfrm>
            <a:off x="152400" y="762000"/>
            <a:ext cx="8077200" cy="1126462"/>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a:t>
            </a:r>
            <a:r>
              <a:rPr lang="en-US" sz="1600" b="1" dirty="0" smtClean="0">
                <a:latin typeface="Helvetica"/>
                <a:cs typeface="Helvetica"/>
              </a:rPr>
              <a:t> </a:t>
            </a:r>
            <a:r>
              <a:rPr lang="en-US" sz="1600" b="1" dirty="0">
                <a:latin typeface="Helvetica"/>
                <a:cs typeface="Helvetica"/>
              </a:rPr>
              <a:t>0</a:t>
            </a:r>
            <a:r>
              <a:rPr lang="en-US" sz="1600" b="1" dirty="0" smtClean="0">
                <a:latin typeface="Helvetica"/>
                <a:cs typeface="Helvetica"/>
              </a:rPr>
              <a:t> </a:t>
            </a:r>
            <a:r>
              <a:rPr lang="en-US" sz="1600" b="1" dirty="0">
                <a:latin typeface="Helvetica"/>
                <a:cs typeface="Helvetica"/>
              </a:rPr>
              <a:t>and node</a:t>
            </a:r>
            <a:r>
              <a:rPr lang="en-US" sz="1600" b="1" dirty="0" smtClean="0">
                <a:latin typeface="Helvetica"/>
                <a:cs typeface="Helvetica"/>
              </a:rPr>
              <a:t> 4:</a:t>
            </a:r>
          </a:p>
          <a:p>
            <a:pPr>
              <a:lnSpc>
                <a:spcPct val="160000"/>
              </a:lnSpc>
            </a:pPr>
            <a:endParaRPr lang="en-US" sz="1600" b="1" dirty="0" smtClean="0">
              <a:latin typeface="Helvetica"/>
              <a:cs typeface="Helvetica"/>
            </a:endParaRPr>
          </a:p>
          <a:p>
            <a:pPr>
              <a:buFontTx/>
              <a:buAutoNum type="arabicPeriod"/>
            </a:pPr>
            <a:r>
              <a:rPr lang="en-US" sz="1600" dirty="0">
                <a:latin typeface="Helvetica"/>
                <a:cs typeface="Helvetica"/>
              </a:rPr>
              <a:t>Start at</a:t>
            </a:r>
            <a:r>
              <a:rPr lang="en-US" sz="1600" dirty="0" smtClean="0">
                <a:latin typeface="Helvetica"/>
                <a:cs typeface="Helvetica"/>
              </a:rPr>
              <a:t> </a:t>
            </a:r>
            <a:r>
              <a:rPr lang="en-US" sz="1600" dirty="0">
                <a:latin typeface="Helvetica"/>
                <a:cs typeface="Helvetica"/>
              </a:rPr>
              <a:t>0</a:t>
            </a:r>
            <a:r>
              <a:rPr lang="en-US" sz="1600" dirty="0" smtClean="0">
                <a:latin typeface="Helvetica"/>
                <a:cs typeface="Helvetica"/>
              </a:rPr>
              <a:t>.</a:t>
            </a: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FINDING DISTANCES: BREADTH FIRST SEARCH</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grpSp>
        <p:nvGrpSpPr>
          <p:cNvPr id="2" name="Group 22"/>
          <p:cNvGrpSpPr/>
          <p:nvPr/>
        </p:nvGrpSpPr>
        <p:grpSpPr>
          <a:xfrm>
            <a:off x="1088480" y="2384694"/>
            <a:ext cx="7979320" cy="3246038"/>
            <a:chOff x="1088480" y="2384694"/>
            <a:chExt cx="7979320" cy="3246038"/>
          </a:xfrm>
          <a:effectLst>
            <a:outerShdw blurRad="50800" dist="38100" dir="2700000" algn="tl" rotWithShape="0">
              <a:srgbClr val="000000">
                <a:alpha val="43000"/>
              </a:srgbClr>
            </a:outerShdw>
          </a:effectLst>
        </p:grpSpPr>
        <p:sp>
          <p:nvSpPr>
            <p:cNvPr id="2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5" name="Oval 24"/>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27" name="Oval 26"/>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29" name="Oval 28"/>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31" name="Oval 30"/>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33" name="Straight Connector 32"/>
            <p:cNvCxnSpPr>
              <a:stCxn id="30" idx="3"/>
              <a:endCxn id="26"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5" idx="6"/>
              <a:endCxn id="27"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5" idx="4"/>
              <a:endCxn id="32"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38" name="Oval 37"/>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40" name="Oval 39"/>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42" name="Oval 41"/>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44" name="Oval 43"/>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cxnSp>
          <p:nvCxnSpPr>
            <p:cNvPr id="46" name="Straight Connector 45"/>
            <p:cNvCxnSpPr>
              <a:endCxn id="30"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31" idx="3"/>
              <a:endCxn id="43"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1" idx="5"/>
              <a:endCxn id="40"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8" idx="2"/>
              <a:endCxn id="28"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6"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53" name="Oval 52"/>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55" name="Oval 54"/>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57" name="Oval 56"/>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59" name="Oval 58"/>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61" name="Oval 60"/>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63" name="Oval 62"/>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65" name="Oval 64"/>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cxnSp>
          <p:nvCxnSpPr>
            <p:cNvPr id="67" name="Straight Connector 66"/>
            <p:cNvCxnSpPr>
              <a:stCxn id="59" idx="5"/>
              <a:endCxn id="44"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44" idx="3"/>
              <a:endCxn id="63"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1" idx="6"/>
              <a:endCxn id="44"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6" idx="6"/>
              <a:endCxn id="53"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36" idx="6"/>
              <a:endCxn id="51"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38" idx="6"/>
              <a:endCxn id="55"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38" idx="4"/>
              <a:endCxn id="58"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42" idx="4"/>
              <a:endCxn id="66"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5" name="Oval 74"/>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77" name="Oval 76"/>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79" name="Oval 78"/>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1" name="Oval 80"/>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3" name="Oval 82"/>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5" name="Oval 84"/>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7" name="Oval 86"/>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9" name="Oval 88"/>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cxnSp>
          <p:nvCxnSpPr>
            <p:cNvPr id="91" name="Straight Connector 90"/>
            <p:cNvCxnSpPr>
              <a:stCxn id="63" idx="3"/>
              <a:endCxn id="77"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63" idx="5"/>
              <a:endCxn id="75"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79" idx="6"/>
              <a:endCxn id="63"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81" idx="6"/>
              <a:endCxn id="62"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55" idx="6"/>
              <a:endCxn id="84"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55" idx="4"/>
              <a:endCxn id="86"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7" idx="2"/>
              <a:endCxn id="53"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89" idx="2"/>
              <a:endCxn id="51"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9" name="Rectangle 98"/>
          <p:cNvSpPr/>
          <p:nvPr/>
        </p:nvSpPr>
        <p:spPr>
          <a:xfrm>
            <a:off x="901700" y="21346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1" name="Oval 100"/>
          <p:cNvSpPr/>
          <p:nvPr/>
        </p:nvSpPr>
        <p:spPr>
          <a:xfrm>
            <a:off x="10323145" y="-22582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2"/>
          <p:cNvSpPr>
            <a:spLocks/>
          </p:cNvSpPr>
          <p:nvPr/>
        </p:nvSpPr>
        <p:spPr bwMode="auto">
          <a:xfrm>
            <a:off x="10094623" y="24976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03" name="Oval 102"/>
          <p:cNvSpPr/>
          <p:nvPr/>
        </p:nvSpPr>
        <p:spPr>
          <a:xfrm>
            <a:off x="10896035" y="1246862"/>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2"/>
          <p:cNvSpPr>
            <a:spLocks/>
          </p:cNvSpPr>
          <p:nvPr/>
        </p:nvSpPr>
        <p:spPr bwMode="auto">
          <a:xfrm>
            <a:off x="10888739" y="12581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05" name="Oval 104"/>
          <p:cNvSpPr/>
          <p:nvPr/>
        </p:nvSpPr>
        <p:spPr>
          <a:xfrm>
            <a:off x="9482102" y="1246862"/>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2"/>
          <p:cNvSpPr>
            <a:spLocks/>
          </p:cNvSpPr>
          <p:nvPr/>
        </p:nvSpPr>
        <p:spPr bwMode="auto">
          <a:xfrm>
            <a:off x="9474806" y="12581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07" name="Oval 106"/>
          <p:cNvSpPr/>
          <p:nvPr/>
        </p:nvSpPr>
        <p:spPr>
          <a:xfrm>
            <a:off x="10217531" y="1908862"/>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2"/>
          <p:cNvSpPr>
            <a:spLocks/>
          </p:cNvSpPr>
          <p:nvPr/>
        </p:nvSpPr>
        <p:spPr bwMode="auto">
          <a:xfrm>
            <a:off x="10210235" y="19201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109" name="Straight Connector 108"/>
          <p:cNvCxnSpPr>
            <a:stCxn id="106" idx="3"/>
            <a:endCxn id="102" idx="1"/>
          </p:cNvCxnSpPr>
          <p:nvPr/>
        </p:nvCxnSpPr>
        <p:spPr>
          <a:xfrm>
            <a:off x="9720622" y="1350505"/>
            <a:ext cx="374001" cy="12394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01" idx="6"/>
            <a:endCxn id="103" idx="2"/>
          </p:cNvCxnSpPr>
          <p:nvPr/>
        </p:nvCxnSpPr>
        <p:spPr>
          <a:xfrm>
            <a:off x="10548965" y="-112910"/>
            <a:ext cx="347070" cy="14726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rot="16200000" flipH="1">
            <a:off x="10237305" y="3135301"/>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4" name="Oval 113"/>
          <p:cNvSpPr/>
          <p:nvPr/>
        </p:nvSpPr>
        <p:spPr>
          <a:xfrm>
            <a:off x="4181080" y="29705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2"/>
          <p:cNvSpPr>
            <a:spLocks/>
          </p:cNvSpPr>
          <p:nvPr/>
        </p:nvSpPr>
        <p:spPr bwMode="auto">
          <a:xfrm>
            <a:off x="4173784" y="29818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p:nvPr/>
        </p:nvGrpSpPr>
        <p:grpSpPr>
          <a:xfrm>
            <a:off x="1088480" y="2384694"/>
            <a:ext cx="7979320" cy="3246038"/>
            <a:chOff x="1088480" y="2384694"/>
            <a:chExt cx="7979320" cy="3246038"/>
          </a:xfrm>
          <a:effectLst>
            <a:outerShdw blurRad="50800" dist="38100" dir="2700000" algn="tl" rotWithShape="0">
              <a:srgbClr val="000000">
                <a:alpha val="43000"/>
              </a:srgbClr>
            </a:outerShdw>
          </a:effectLst>
        </p:grpSpPr>
        <p:sp>
          <p:nvSpPr>
            <p:cNvPr id="21"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3" name="Oval 22"/>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26" name="Oval 25"/>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28" name="Oval 27"/>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30" name="Oval 29"/>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32" name="Straight Connector 31"/>
            <p:cNvCxnSpPr>
              <a:stCxn id="29" idx="3"/>
              <a:endCxn id="24"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3" idx="6"/>
              <a:endCxn id="26"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3" idx="4"/>
              <a:endCxn id="31"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37" name="Oval 36"/>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39" name="Oval 38"/>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41" name="Oval 40"/>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43" name="Oval 42"/>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cxnSp>
          <p:nvCxnSpPr>
            <p:cNvPr id="45" name="Straight Connector 44"/>
            <p:cNvCxnSpPr>
              <a:endCxn id="29"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30" idx="3"/>
              <a:endCxn id="42"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30" idx="5"/>
              <a:endCxn id="39"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37" idx="2"/>
              <a:endCxn id="27"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5"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52" name="Oval 51"/>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54" name="Oval 53"/>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56" name="Oval 55"/>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58" name="Oval 57"/>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60" name="Oval 59"/>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62" name="Oval 61"/>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64" name="Oval 63"/>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cxnSp>
          <p:nvCxnSpPr>
            <p:cNvPr id="66" name="Straight Connector 65"/>
            <p:cNvCxnSpPr>
              <a:stCxn id="58" idx="5"/>
              <a:endCxn id="43"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43" idx="3"/>
              <a:endCxn id="62"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60" idx="6"/>
              <a:endCxn id="43"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35" idx="6"/>
              <a:endCxn id="52"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5" idx="6"/>
              <a:endCxn id="50"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37" idx="6"/>
              <a:endCxn id="54"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37" idx="4"/>
              <a:endCxn id="57"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41" idx="4"/>
              <a:endCxn id="65"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76" name="Oval 75"/>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78" name="Oval 77"/>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0" name="Oval 79"/>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2" name="Oval 81"/>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4" name="Oval 83"/>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6" name="Oval 85"/>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8" name="Oval 87"/>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cxnSp>
          <p:nvCxnSpPr>
            <p:cNvPr id="90" name="Straight Connector 89"/>
            <p:cNvCxnSpPr>
              <a:stCxn id="62" idx="3"/>
              <a:endCxn id="76"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62" idx="5"/>
              <a:endCxn id="74"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78" idx="6"/>
              <a:endCxn id="62"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80" idx="6"/>
              <a:endCxn id="61"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54" idx="6"/>
              <a:endCxn id="83"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54" idx="4"/>
              <a:endCxn id="85"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86" idx="2"/>
              <a:endCxn id="52"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88" idx="2"/>
              <a:endCxn id="50"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98" name="Rectangle 97"/>
          <p:cNvSpPr/>
          <p:nvPr/>
        </p:nvSpPr>
        <p:spPr>
          <a:xfrm>
            <a:off x="901700" y="21346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99" name="Text Box 3"/>
          <p:cNvSpPr txBox="1">
            <a:spLocks noChangeArrowheads="1"/>
          </p:cNvSpPr>
          <p:nvPr/>
        </p:nvSpPr>
        <p:spPr bwMode="auto">
          <a:xfrm>
            <a:off x="152400" y="762000"/>
            <a:ext cx="8077200" cy="978730"/>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a:t>
            </a:r>
            <a:r>
              <a:rPr lang="en-US" sz="1600" b="1" dirty="0" smtClean="0">
                <a:latin typeface="Helvetica"/>
                <a:cs typeface="Helvetica"/>
              </a:rPr>
              <a:t> </a:t>
            </a:r>
            <a:r>
              <a:rPr lang="en-US" sz="1600" b="1" dirty="0">
                <a:latin typeface="Helvetica"/>
                <a:cs typeface="Helvetica"/>
              </a:rPr>
              <a:t>0</a:t>
            </a:r>
            <a:r>
              <a:rPr lang="en-US" sz="1600" b="1" dirty="0" smtClean="0">
                <a:latin typeface="Helvetica"/>
                <a:cs typeface="Helvetica"/>
              </a:rPr>
              <a:t> </a:t>
            </a:r>
            <a:r>
              <a:rPr lang="en-US" sz="1600" b="1" dirty="0">
                <a:latin typeface="Helvetica"/>
                <a:cs typeface="Helvetica"/>
              </a:rPr>
              <a:t>and node</a:t>
            </a:r>
            <a:r>
              <a:rPr lang="en-US" sz="1600" b="1" dirty="0" smtClean="0">
                <a:latin typeface="Helvetica"/>
                <a:cs typeface="Helvetica"/>
              </a:rPr>
              <a:t> 4:</a:t>
            </a:r>
          </a:p>
          <a:p>
            <a:pPr>
              <a:buFontTx/>
              <a:buAutoNum type="arabicPeriod"/>
            </a:pPr>
            <a:r>
              <a:rPr lang="en-US" sz="1600" dirty="0">
                <a:latin typeface="Helvetica"/>
                <a:cs typeface="Helvetica"/>
              </a:rPr>
              <a:t>Start at</a:t>
            </a:r>
            <a:r>
              <a:rPr lang="en-US" sz="1600" dirty="0" smtClean="0">
                <a:latin typeface="Helvetica"/>
                <a:cs typeface="Helvetica"/>
              </a:rPr>
              <a:t> </a:t>
            </a:r>
            <a:r>
              <a:rPr lang="en-US" sz="1600" dirty="0">
                <a:latin typeface="Helvetica"/>
                <a:cs typeface="Helvetica"/>
              </a:rPr>
              <a:t>0</a:t>
            </a:r>
            <a:r>
              <a:rPr lang="en-US" sz="1600" dirty="0" smtClean="0">
                <a:latin typeface="Helvetica"/>
                <a:cs typeface="Helvetica"/>
              </a:rPr>
              <a:t>.</a:t>
            </a:r>
            <a:endParaRPr lang="en-US" sz="1600" dirty="0">
              <a:latin typeface="Helvetica"/>
              <a:cs typeface="Helvetica"/>
            </a:endParaRPr>
          </a:p>
          <a:p>
            <a:pPr>
              <a:buFontTx/>
              <a:buAutoNum type="arabicPeriod"/>
            </a:pPr>
            <a:r>
              <a:rPr lang="en-US" sz="1600" dirty="0">
                <a:latin typeface="Helvetica"/>
                <a:cs typeface="Helvetica"/>
              </a:rPr>
              <a:t>Find the nodes adjacent to</a:t>
            </a:r>
            <a:r>
              <a:rPr lang="en-US" sz="1600" dirty="0" smtClean="0">
                <a:latin typeface="Helvetica"/>
                <a:cs typeface="Helvetica"/>
              </a:rPr>
              <a:t> </a:t>
            </a:r>
            <a:r>
              <a:rPr lang="en-US" sz="1600" dirty="0">
                <a:latin typeface="Helvetica"/>
                <a:cs typeface="Helvetica"/>
              </a:rPr>
              <a:t>1</a:t>
            </a:r>
            <a:r>
              <a:rPr lang="en-US" sz="1600" dirty="0" smtClean="0">
                <a:latin typeface="Helvetica"/>
                <a:cs typeface="Helvetica"/>
              </a:rPr>
              <a:t>. </a:t>
            </a:r>
            <a:r>
              <a:rPr lang="en-US" sz="1600" dirty="0">
                <a:latin typeface="Helvetica"/>
                <a:cs typeface="Helvetica"/>
              </a:rPr>
              <a:t>Mark them as at distance 1. Put them in a </a:t>
            </a:r>
            <a:r>
              <a:rPr lang="en-US" sz="1600" dirty="0" smtClean="0">
                <a:latin typeface="Helvetica"/>
                <a:cs typeface="Helvetica"/>
              </a:rPr>
              <a:t>queue.</a:t>
            </a:r>
            <a:endParaRPr lang="en-US" sz="1600" dirty="0">
              <a:latin typeface="Helvetica"/>
              <a:cs typeface="Helvetica"/>
            </a:endParaRP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FINDING DISTANCES: BREADTH FIRST SEARCH</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1" name="Oval 10"/>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
        <p:nvSpPr>
          <p:cNvPr id="13" name="Oval 12"/>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5" name="Oval 14"/>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7" name="Oval 16"/>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19" name="Straight Connector 18"/>
          <p:cNvCxnSpPr>
            <a:stCxn id="16" idx="3"/>
            <a:endCxn id="12"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6"/>
            <a:endCxn id="13"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1" idx="4"/>
            <a:endCxn id="18"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1088480" y="2371994"/>
            <a:ext cx="7979320" cy="3246038"/>
            <a:chOff x="1088480" y="2384694"/>
            <a:chExt cx="7979320" cy="3246038"/>
          </a:xfrm>
          <a:effectLst>
            <a:outerShdw blurRad="50800" dist="38100" dir="2700000" algn="tl" rotWithShape="0">
              <a:srgbClr val="000000">
                <a:alpha val="43000"/>
              </a:srgbClr>
            </a:outerShdw>
          </a:effectLst>
        </p:grpSpPr>
        <p:sp>
          <p:nvSpPr>
            <p:cNvPr id="36"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37" name="Oval 36"/>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40" name="Oval 39"/>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43" name="Oval 42"/>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46" name="Oval 45"/>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48" name="Straight Connector 47"/>
            <p:cNvCxnSpPr>
              <a:stCxn id="45" idx="3"/>
              <a:endCxn id="39"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37" idx="6"/>
              <a:endCxn id="40"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37" idx="4"/>
              <a:endCxn id="47"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53" name="Oval 52"/>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55" name="Oval 54"/>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57" name="Oval 56"/>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59" name="Oval 58"/>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cxnSp>
          <p:nvCxnSpPr>
            <p:cNvPr id="61" name="Straight Connector 60"/>
            <p:cNvCxnSpPr>
              <a:endCxn id="45"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46" idx="3"/>
              <a:endCxn id="58"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46" idx="5"/>
              <a:endCxn id="55"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53" idx="2"/>
              <a:endCxn id="42"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51"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68" name="Oval 67"/>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70" name="Oval 69"/>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72" name="Oval 71"/>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74" name="Oval 73"/>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76" name="Oval 75"/>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78" name="Oval 77"/>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80" name="Oval 79"/>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cxnSp>
          <p:nvCxnSpPr>
            <p:cNvPr id="82" name="Straight Connector 81"/>
            <p:cNvCxnSpPr>
              <a:stCxn id="74" idx="5"/>
              <a:endCxn id="59"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59" idx="3"/>
              <a:endCxn id="78"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76" idx="6"/>
              <a:endCxn id="59"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51" idx="6"/>
              <a:endCxn id="68"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51" idx="6"/>
              <a:endCxn id="66"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3" idx="6"/>
              <a:endCxn id="70"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53" idx="4"/>
              <a:endCxn id="73"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57" idx="4"/>
              <a:endCxn id="81"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2" name="Oval 91"/>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4" name="Oval 93"/>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6" name="Oval 95"/>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8" name="Oval 97"/>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100" name="Oval 99"/>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102" name="Oval 101"/>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104" name="Oval 103"/>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cxnSp>
          <p:nvCxnSpPr>
            <p:cNvPr id="106" name="Straight Connector 105"/>
            <p:cNvCxnSpPr>
              <a:stCxn id="78" idx="3"/>
              <a:endCxn id="92"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a:stCxn id="78" idx="5"/>
              <a:endCxn id="90"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stCxn id="94" idx="6"/>
              <a:endCxn id="78"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96" idx="6"/>
              <a:endCxn id="77"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70" idx="6"/>
              <a:endCxn id="99"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70" idx="4"/>
              <a:endCxn id="101"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2" idx="2"/>
              <a:endCxn id="68"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104" idx="2"/>
              <a:endCxn id="66"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4" name="Rectangle 113"/>
          <p:cNvSpPr/>
          <p:nvPr/>
        </p:nvSpPr>
        <p:spPr>
          <a:xfrm>
            <a:off x="901700" y="21219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99" name="Text Box 3"/>
          <p:cNvSpPr txBox="1">
            <a:spLocks noChangeArrowheads="1"/>
          </p:cNvSpPr>
          <p:nvPr/>
        </p:nvSpPr>
        <p:spPr bwMode="auto">
          <a:xfrm>
            <a:off x="152400" y="584200"/>
            <a:ext cx="8077200" cy="1471172"/>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a:t>
            </a:r>
            <a:r>
              <a:rPr lang="en-US" sz="1600" b="1" dirty="0" smtClean="0">
                <a:latin typeface="Helvetica"/>
                <a:cs typeface="Helvetica"/>
              </a:rPr>
              <a:t> </a:t>
            </a:r>
            <a:r>
              <a:rPr lang="en-US" sz="1600" b="1" dirty="0">
                <a:latin typeface="Helvetica"/>
                <a:cs typeface="Helvetica"/>
              </a:rPr>
              <a:t>0</a:t>
            </a:r>
            <a:r>
              <a:rPr lang="en-US" sz="1600" b="1" dirty="0" smtClean="0">
                <a:latin typeface="Helvetica"/>
                <a:cs typeface="Helvetica"/>
              </a:rPr>
              <a:t> </a:t>
            </a:r>
            <a:r>
              <a:rPr lang="en-US" sz="1600" b="1" dirty="0">
                <a:latin typeface="Helvetica"/>
                <a:cs typeface="Helvetica"/>
              </a:rPr>
              <a:t>and node</a:t>
            </a:r>
            <a:r>
              <a:rPr lang="en-US" sz="1600" b="1" dirty="0" smtClean="0">
                <a:latin typeface="Helvetica"/>
                <a:cs typeface="Helvetica"/>
              </a:rPr>
              <a:t> 4:</a:t>
            </a:r>
          </a:p>
          <a:p>
            <a:pPr>
              <a:buFontTx/>
              <a:buAutoNum type="arabicPeriod"/>
            </a:pPr>
            <a:r>
              <a:rPr lang="en-US" sz="1600" dirty="0">
                <a:latin typeface="Helvetica"/>
                <a:cs typeface="Helvetica"/>
              </a:rPr>
              <a:t>Start at</a:t>
            </a:r>
            <a:r>
              <a:rPr lang="en-US" sz="1600" dirty="0" smtClean="0">
                <a:latin typeface="Helvetica"/>
                <a:cs typeface="Helvetica"/>
              </a:rPr>
              <a:t> </a:t>
            </a:r>
            <a:r>
              <a:rPr lang="en-US" sz="1600" dirty="0">
                <a:latin typeface="Helvetica"/>
                <a:cs typeface="Helvetica"/>
              </a:rPr>
              <a:t>0</a:t>
            </a:r>
            <a:r>
              <a:rPr lang="en-US" sz="1600" dirty="0" smtClean="0">
                <a:latin typeface="Helvetica"/>
                <a:cs typeface="Helvetica"/>
              </a:rPr>
              <a:t>.</a:t>
            </a:r>
            <a:endParaRPr lang="en-US" sz="1600" dirty="0">
              <a:latin typeface="Helvetica"/>
              <a:cs typeface="Helvetica"/>
            </a:endParaRPr>
          </a:p>
          <a:p>
            <a:pPr>
              <a:buFontTx/>
              <a:buAutoNum type="arabicPeriod"/>
            </a:pPr>
            <a:r>
              <a:rPr lang="en-US" sz="1600" dirty="0">
                <a:latin typeface="Helvetica"/>
                <a:cs typeface="Helvetica"/>
              </a:rPr>
              <a:t>Find the nodes adjacent to</a:t>
            </a:r>
            <a:r>
              <a:rPr lang="en-US" sz="1600" dirty="0" smtClean="0">
                <a:latin typeface="Helvetica"/>
                <a:cs typeface="Helvetica"/>
              </a:rPr>
              <a:t> </a:t>
            </a:r>
            <a:r>
              <a:rPr lang="en-US" sz="1600" dirty="0">
                <a:latin typeface="Helvetica"/>
                <a:cs typeface="Helvetica"/>
              </a:rPr>
              <a:t>0</a:t>
            </a:r>
            <a:r>
              <a:rPr lang="en-US" sz="1600" dirty="0" smtClean="0">
                <a:latin typeface="Helvetica"/>
                <a:cs typeface="Helvetica"/>
              </a:rPr>
              <a:t>. </a:t>
            </a:r>
            <a:r>
              <a:rPr lang="en-US" sz="1600" dirty="0">
                <a:latin typeface="Helvetica"/>
                <a:cs typeface="Helvetica"/>
              </a:rPr>
              <a:t>Mark them as at distance 1. Put them in a queue.</a:t>
            </a:r>
          </a:p>
          <a:p>
            <a:pPr>
              <a:buFontTx/>
              <a:buAutoNum type="arabicPeriod"/>
            </a:pPr>
            <a:r>
              <a:rPr lang="en-US" sz="1600" dirty="0">
                <a:latin typeface="Helvetica"/>
                <a:cs typeface="Helvetica"/>
              </a:rPr>
              <a:t>Take the first </a:t>
            </a:r>
            <a:r>
              <a:rPr lang="en-US" sz="1600" dirty="0" smtClean="0">
                <a:latin typeface="Helvetica"/>
                <a:cs typeface="Helvetica"/>
              </a:rPr>
              <a:t>node </a:t>
            </a:r>
            <a:r>
              <a:rPr lang="en-US" sz="1600" dirty="0">
                <a:latin typeface="Helvetica"/>
                <a:cs typeface="Helvetica"/>
              </a:rPr>
              <a:t>out of the queue. Find the unmarked nodes adjacent to it in the graph. Mark them with the label of</a:t>
            </a:r>
            <a:r>
              <a:rPr lang="en-US" sz="1600" dirty="0" smtClean="0">
                <a:latin typeface="Helvetica"/>
                <a:cs typeface="Helvetica"/>
              </a:rPr>
              <a:t> 2. </a:t>
            </a:r>
            <a:r>
              <a:rPr lang="en-US" sz="1600" dirty="0">
                <a:latin typeface="Helvetica"/>
                <a:cs typeface="Helvetica"/>
              </a:rPr>
              <a:t>Put them in the queue</a:t>
            </a:r>
            <a:r>
              <a:rPr lang="en-US" sz="1600" dirty="0" smtClean="0">
                <a:latin typeface="Helvetica"/>
                <a:cs typeface="Helvetica"/>
              </a:rPr>
              <a:t>.</a:t>
            </a:r>
            <a:endParaRPr lang="en-US" sz="1600" dirty="0">
              <a:latin typeface="Helvetica"/>
              <a:cs typeface="Helvetica"/>
            </a:endParaRPr>
          </a:p>
        </p:txBody>
      </p:sp>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FINDING DISTANCES: BREADTH FIRST SEARCH</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1" name="Oval 10"/>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
        <p:nvSpPr>
          <p:cNvPr id="13" name="Oval 12"/>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5" name="Oval 14"/>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7" name="Oval 16"/>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19" name="Straight Connector 18"/>
          <p:cNvCxnSpPr>
            <a:stCxn id="16" idx="3"/>
            <a:endCxn id="12"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1" idx="4"/>
            <a:endCxn id="18"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4" name="Oval 23"/>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6" name="Oval 25"/>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8" name="Oval 27"/>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30" name="Oval 29"/>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cxnSp>
        <p:nvCxnSpPr>
          <p:cNvPr id="32" name="Straight Connector 31"/>
          <p:cNvCxnSpPr>
            <a:endCxn id="16"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7" idx="3"/>
            <a:endCxn id="29"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7" idx="5"/>
            <a:endCxn id="26"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4" idx="2"/>
            <a:endCxn id="14"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2"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5" name="TextBox 3"/>
          <p:cNvSpPr txBox="1">
            <a:spLocks noChangeArrowheads="1"/>
          </p:cNvSpPr>
          <p:nvPr/>
        </p:nvSpPr>
        <p:spPr bwMode="auto">
          <a:xfrm>
            <a:off x="6477000" y="53872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17" name="Rectangle 2"/>
          <p:cNvSpPr>
            <a:spLocks/>
          </p:cNvSpPr>
          <p:nvPr/>
        </p:nvSpPr>
        <p:spPr bwMode="auto">
          <a:xfrm>
            <a:off x="4186484" y="29675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endParaRPr lang="en-US" sz="1200" b="1" dirty="0">
              <a:latin typeface="Helvetica"/>
              <a:ea typeface="Trebuchet MS" pitchFamily="-112" charset="0"/>
              <a:cs typeface="Helvetica"/>
              <a:sym typeface="Trebuchet MS" pitchFamily="-112" charset="0"/>
            </a:endParaRPr>
          </a:p>
        </p:txBody>
      </p:sp>
      <p:sp>
        <p:nvSpPr>
          <p:cNvPr id="121" name="Rectangle 2"/>
          <p:cNvSpPr>
            <a:spLocks/>
          </p:cNvSpPr>
          <p:nvPr/>
        </p:nvSpPr>
        <p:spPr bwMode="auto">
          <a:xfrm>
            <a:off x="3458351" y="29675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23" name="Rectangle 2"/>
          <p:cNvSpPr>
            <a:spLocks/>
          </p:cNvSpPr>
          <p:nvPr/>
        </p:nvSpPr>
        <p:spPr bwMode="auto">
          <a:xfrm>
            <a:off x="4193780" y="36295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124" name="Straight Connector 123"/>
          <p:cNvCxnSpPr>
            <a:stCxn id="121" idx="3"/>
            <a:endCxn id="117" idx="1"/>
          </p:cNvCxnSpPr>
          <p:nvPr/>
        </p:nvCxnSpPr>
        <p:spPr>
          <a:xfrm>
            <a:off x="3704167" y="30599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419600" y="30691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endCxn id="123" idx="0"/>
          </p:cNvCxnSpPr>
          <p:nvPr/>
        </p:nvCxnSpPr>
        <p:spPr>
          <a:xfrm rot="16200000" flipH="1">
            <a:off x="4087944" y="34008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901700" y="2121982"/>
            <a:ext cx="7620000" cy="3265217"/>
          </a:xfrm>
          <a:prstGeom prst="rect">
            <a:avLst/>
          </a:prstGeom>
          <a:solidFill>
            <a:schemeClr val="bg1">
              <a:lumMod val="75000"/>
              <a:alpha val="51000"/>
            </a:schemeClr>
          </a:solidFill>
          <a:ln>
            <a:solidFill>
              <a:schemeClr val="bg1">
                <a:lumMod val="65000"/>
                <a:alpha val="48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99" name="Text Box 3"/>
          <p:cNvSpPr txBox="1">
            <a:spLocks noChangeArrowheads="1"/>
          </p:cNvSpPr>
          <p:nvPr/>
        </p:nvSpPr>
        <p:spPr bwMode="auto">
          <a:xfrm>
            <a:off x="152400" y="762000"/>
            <a:ext cx="8077200" cy="1471172"/>
          </a:xfrm>
          <a:prstGeom prst="rect">
            <a:avLst/>
          </a:prstGeom>
          <a:noFill/>
          <a:ln w="9525">
            <a:noFill/>
            <a:miter lim="800000"/>
            <a:headEnd/>
            <a:tailEnd/>
          </a:ln>
        </p:spPr>
        <p:txBody>
          <a:bodyPr>
            <a:prstTxWarp prst="textNoShape">
              <a:avLst/>
            </a:prstTxWarp>
            <a:spAutoFit/>
          </a:bodyPr>
          <a:lstStyle/>
          <a:p>
            <a:pPr>
              <a:lnSpc>
                <a:spcPct val="160000"/>
              </a:lnSpc>
            </a:pPr>
            <a:r>
              <a:rPr lang="en-US" sz="1600" b="1" dirty="0">
                <a:latin typeface="Helvetica"/>
                <a:cs typeface="Helvetica"/>
              </a:rPr>
              <a:t>Distance between node</a:t>
            </a:r>
            <a:r>
              <a:rPr lang="en-US" sz="1600" b="1" dirty="0" smtClean="0">
                <a:latin typeface="Helvetica"/>
                <a:cs typeface="Helvetica"/>
              </a:rPr>
              <a:t> </a:t>
            </a:r>
            <a:r>
              <a:rPr lang="en-US" sz="1600" b="1" dirty="0">
                <a:latin typeface="Helvetica"/>
                <a:cs typeface="Helvetica"/>
              </a:rPr>
              <a:t>0</a:t>
            </a:r>
            <a:r>
              <a:rPr lang="en-US" sz="1600" b="1" dirty="0" smtClean="0">
                <a:latin typeface="Helvetica"/>
                <a:cs typeface="Helvetica"/>
              </a:rPr>
              <a:t> </a:t>
            </a:r>
            <a:r>
              <a:rPr lang="en-US" sz="1600" b="1" dirty="0">
                <a:latin typeface="Helvetica"/>
                <a:cs typeface="Helvetica"/>
              </a:rPr>
              <a:t>and node</a:t>
            </a:r>
            <a:r>
              <a:rPr lang="en-US" sz="1600" b="1" dirty="0" smtClean="0">
                <a:latin typeface="Helvetica"/>
                <a:cs typeface="Helvetica"/>
              </a:rPr>
              <a:t> 4:</a:t>
            </a:r>
          </a:p>
          <a:p>
            <a:pPr>
              <a:buFontTx/>
              <a:buAutoNum type="arabicPeriod"/>
            </a:pPr>
            <a:endParaRPr lang="en-US" sz="1600" dirty="0" smtClean="0">
              <a:latin typeface="Helvetica"/>
              <a:cs typeface="Helvetica"/>
            </a:endParaRPr>
          </a:p>
          <a:p>
            <a:pPr>
              <a:buFontTx/>
              <a:buAutoNum type="arabicPeriod"/>
            </a:pPr>
            <a:r>
              <a:rPr lang="en-US" sz="1600" dirty="0">
                <a:latin typeface="Helvetica"/>
                <a:cs typeface="Helvetica"/>
              </a:rPr>
              <a:t>Repeat until you find</a:t>
            </a:r>
            <a:r>
              <a:rPr lang="en-US" sz="1600" dirty="0" smtClean="0">
                <a:latin typeface="Helvetica"/>
                <a:cs typeface="Helvetica"/>
              </a:rPr>
              <a:t> node 4  </a:t>
            </a:r>
            <a:r>
              <a:rPr lang="en-US" sz="1600" dirty="0">
                <a:latin typeface="Helvetica"/>
                <a:cs typeface="Helvetica"/>
              </a:rPr>
              <a:t>or there are no more nodes in the queue.</a:t>
            </a:r>
          </a:p>
          <a:p>
            <a:pPr>
              <a:buFontTx/>
              <a:buAutoNum type="arabicPeriod"/>
            </a:pPr>
            <a:r>
              <a:rPr lang="en-US" sz="1600" dirty="0">
                <a:latin typeface="Helvetica"/>
                <a:cs typeface="Helvetica"/>
              </a:rPr>
              <a:t>The distance between</a:t>
            </a:r>
            <a:r>
              <a:rPr lang="en-US" sz="1600" dirty="0" smtClean="0">
                <a:latin typeface="Helvetica"/>
                <a:cs typeface="Helvetica"/>
              </a:rPr>
              <a:t> </a:t>
            </a:r>
            <a:r>
              <a:rPr lang="en-US" sz="1600" dirty="0">
                <a:latin typeface="Helvetica"/>
                <a:cs typeface="Helvetica"/>
              </a:rPr>
              <a:t>0</a:t>
            </a:r>
            <a:r>
              <a:rPr lang="en-US" sz="1600" dirty="0" smtClean="0">
                <a:latin typeface="Helvetica"/>
                <a:cs typeface="Helvetica"/>
              </a:rPr>
              <a:t> </a:t>
            </a:r>
            <a:r>
              <a:rPr lang="en-US" sz="1600" dirty="0">
                <a:latin typeface="Helvetica"/>
                <a:cs typeface="Helvetica"/>
              </a:rPr>
              <a:t>and</a:t>
            </a:r>
            <a:r>
              <a:rPr lang="en-US" sz="1600" dirty="0" smtClean="0">
                <a:latin typeface="Helvetica"/>
                <a:cs typeface="Helvetica"/>
              </a:rPr>
              <a:t> </a:t>
            </a:r>
            <a:r>
              <a:rPr lang="en-US" sz="1600" dirty="0">
                <a:latin typeface="Helvetica"/>
                <a:cs typeface="Helvetica"/>
              </a:rPr>
              <a:t>4</a:t>
            </a:r>
            <a:r>
              <a:rPr lang="en-US" sz="1600" dirty="0" smtClean="0">
                <a:latin typeface="Helvetica"/>
                <a:cs typeface="Helvetica"/>
              </a:rPr>
              <a:t> </a:t>
            </a:r>
            <a:r>
              <a:rPr lang="en-US" sz="1600" dirty="0">
                <a:latin typeface="Helvetica"/>
                <a:cs typeface="Helvetica"/>
              </a:rPr>
              <a:t>is the label of</a:t>
            </a:r>
            <a:r>
              <a:rPr lang="en-US" sz="1600" dirty="0" smtClean="0">
                <a:latin typeface="Helvetica"/>
                <a:cs typeface="Helvetica"/>
              </a:rPr>
              <a:t> </a:t>
            </a:r>
            <a:r>
              <a:rPr lang="en-US" sz="1600" dirty="0">
                <a:latin typeface="Helvetica"/>
                <a:cs typeface="Helvetica"/>
              </a:rPr>
              <a:t>4</a:t>
            </a:r>
            <a:r>
              <a:rPr lang="en-US" sz="1600" dirty="0" smtClean="0">
                <a:latin typeface="Helvetica"/>
                <a:cs typeface="Helvetica"/>
              </a:rPr>
              <a:t> </a:t>
            </a:r>
            <a:r>
              <a:rPr lang="en-US" sz="1600" dirty="0">
                <a:latin typeface="Helvetica"/>
                <a:cs typeface="Helvetica"/>
              </a:rPr>
              <a:t>or, if</a:t>
            </a:r>
            <a:r>
              <a:rPr lang="en-US" sz="1600" dirty="0" smtClean="0">
                <a:latin typeface="Helvetica"/>
                <a:cs typeface="Helvetica"/>
              </a:rPr>
              <a:t> </a:t>
            </a:r>
            <a:r>
              <a:rPr lang="en-US" sz="1600" dirty="0">
                <a:latin typeface="Helvetica"/>
                <a:cs typeface="Helvetica"/>
              </a:rPr>
              <a:t>4</a:t>
            </a:r>
            <a:r>
              <a:rPr lang="en-US" sz="1600" dirty="0" smtClean="0">
                <a:latin typeface="Helvetica"/>
                <a:cs typeface="Helvetica"/>
              </a:rPr>
              <a:t> </a:t>
            </a:r>
            <a:r>
              <a:rPr lang="en-US" sz="1600" dirty="0">
                <a:latin typeface="Helvetica"/>
                <a:cs typeface="Helvetica"/>
              </a:rPr>
              <a:t>does not have a label, infinity.</a:t>
            </a:r>
          </a:p>
          <a:p>
            <a:endParaRPr lang="en-US" sz="1600" dirty="0">
              <a:latin typeface="Helvetica"/>
              <a:cs typeface="Helvetica"/>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FINDING DISTANCES: BREADTH FIRST SEARCH</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grpSp>
        <p:nvGrpSpPr>
          <p:cNvPr id="2" name="Group 78"/>
          <p:cNvGrpSpPr/>
          <p:nvPr/>
        </p:nvGrpSpPr>
        <p:grpSpPr>
          <a:xfrm>
            <a:off x="1088480" y="2384694"/>
            <a:ext cx="7979320" cy="3246038"/>
            <a:chOff x="1088480" y="2384694"/>
            <a:chExt cx="7979320" cy="3246038"/>
          </a:xfrm>
          <a:effectLst>
            <a:outerShdw blurRad="50800" dist="38100" dir="2700000" algn="tl" rotWithShape="0">
              <a:srgbClr val="000000">
                <a:alpha val="43000"/>
              </a:srgbClr>
            </a:outerShdw>
          </a:effectLst>
        </p:grpSpPr>
        <p:sp>
          <p:nvSpPr>
            <p:cNvPr id="9"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1" name="Oval 10"/>
            <p:cNvSpPr/>
            <p:nvPr/>
          </p:nvSpPr>
          <p:spPr>
            <a:xfrm>
              <a:off x="41937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41864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a:latin typeface="Helvetica"/>
                  <a:ea typeface="Trebuchet MS" pitchFamily="-112" charset="0"/>
                  <a:cs typeface="Helvetica"/>
                  <a:sym typeface="Trebuchet MS" pitchFamily="-112" charset="0"/>
                </a:rPr>
                <a:t>0</a:t>
              </a:r>
            </a:p>
          </p:txBody>
        </p:sp>
        <p:sp>
          <p:nvSpPr>
            <p:cNvPr id="13" name="Oval 12"/>
            <p:cNvSpPr/>
            <p:nvPr/>
          </p:nvSpPr>
          <p:spPr>
            <a:xfrm>
              <a:off x="4879580"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2"/>
            <p:cNvSpPr>
              <a:spLocks/>
            </p:cNvSpPr>
            <p:nvPr/>
          </p:nvSpPr>
          <p:spPr bwMode="auto">
            <a:xfrm>
              <a:off x="4872284"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5" name="Oval 14"/>
            <p:cNvSpPr/>
            <p:nvPr/>
          </p:nvSpPr>
          <p:spPr>
            <a:xfrm>
              <a:off x="3465647"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2"/>
            <p:cNvSpPr>
              <a:spLocks/>
            </p:cNvSpPr>
            <p:nvPr/>
          </p:nvSpPr>
          <p:spPr bwMode="auto">
            <a:xfrm>
              <a:off x="3458351"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sp>
          <p:nvSpPr>
            <p:cNvPr id="17" name="Oval 16"/>
            <p:cNvSpPr/>
            <p:nvPr/>
          </p:nvSpPr>
          <p:spPr>
            <a:xfrm>
              <a:off x="4201076" y="3630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2"/>
            <p:cNvSpPr>
              <a:spLocks/>
            </p:cNvSpPr>
            <p:nvPr/>
          </p:nvSpPr>
          <p:spPr bwMode="auto">
            <a:xfrm>
              <a:off x="4193780" y="3642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1</a:t>
              </a:r>
              <a:endParaRPr lang="en-US" sz="1200" b="1" dirty="0">
                <a:latin typeface="Helvetica"/>
                <a:ea typeface="Trebuchet MS" pitchFamily="-112" charset="0"/>
                <a:cs typeface="Helvetica"/>
                <a:sym typeface="Trebuchet MS" pitchFamily="-112" charset="0"/>
              </a:endParaRPr>
            </a:p>
          </p:txBody>
        </p:sp>
        <p:cxnSp>
          <p:nvCxnSpPr>
            <p:cNvPr id="19" name="Straight Connector 18"/>
            <p:cNvCxnSpPr>
              <a:stCxn id="16" idx="3"/>
              <a:endCxn id="12" idx="1"/>
            </p:cNvCxnSpPr>
            <p:nvPr/>
          </p:nvCxnSpPr>
          <p:spPr>
            <a:xfrm>
              <a:off x="3704167" y="3072600"/>
              <a:ext cx="482317"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2"/>
            </p:cNvCxnSpPr>
            <p:nvPr/>
          </p:nvCxnSpPr>
          <p:spPr>
            <a:xfrm>
              <a:off x="4419600" y="3081867"/>
              <a:ext cx="45998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1" idx="4"/>
              <a:endCxn id="18" idx="0"/>
            </p:cNvCxnSpPr>
            <p:nvPr/>
          </p:nvCxnSpPr>
          <p:spPr>
            <a:xfrm rot="16200000" flipH="1">
              <a:off x="4087944" y="3413523"/>
              <a:ext cx="447490" cy="99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777047" y="27431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
            <p:cNvSpPr>
              <a:spLocks/>
            </p:cNvSpPr>
            <p:nvPr/>
          </p:nvSpPr>
          <p:spPr bwMode="auto">
            <a:xfrm>
              <a:off x="5769751" y="27544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4" name="Oval 23"/>
            <p:cNvSpPr/>
            <p:nvPr/>
          </p:nvSpPr>
          <p:spPr>
            <a:xfrm>
              <a:off x="5784343" y="333586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
            <p:cNvSpPr>
              <a:spLocks/>
            </p:cNvSpPr>
            <p:nvPr/>
          </p:nvSpPr>
          <p:spPr bwMode="auto">
            <a:xfrm>
              <a:off x="5777047" y="334717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6" name="Oval 25"/>
            <p:cNvSpPr/>
            <p:nvPr/>
          </p:nvSpPr>
          <p:spPr>
            <a:xfrm>
              <a:off x="4446892"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
            <p:cNvSpPr>
              <a:spLocks/>
            </p:cNvSpPr>
            <p:nvPr/>
          </p:nvSpPr>
          <p:spPr bwMode="auto">
            <a:xfrm>
              <a:off x="4439596"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28" name="Oval 27"/>
            <p:cNvSpPr/>
            <p:nvPr/>
          </p:nvSpPr>
          <p:spPr>
            <a:xfrm>
              <a:off x="3947964" y="43167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
            <p:cNvSpPr>
              <a:spLocks/>
            </p:cNvSpPr>
            <p:nvPr/>
          </p:nvSpPr>
          <p:spPr bwMode="auto">
            <a:xfrm>
              <a:off x="3940668" y="43280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sp>
          <p:nvSpPr>
            <p:cNvPr id="30" name="Oval 29"/>
            <p:cNvSpPr/>
            <p:nvPr/>
          </p:nvSpPr>
          <p:spPr>
            <a:xfrm>
              <a:off x="2635913" y="296895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2"/>
            <p:cNvSpPr>
              <a:spLocks/>
            </p:cNvSpPr>
            <p:nvPr/>
          </p:nvSpPr>
          <p:spPr bwMode="auto">
            <a:xfrm>
              <a:off x="2628617" y="298026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2</a:t>
              </a:r>
              <a:endParaRPr lang="en-US" sz="1200" b="1" dirty="0">
                <a:latin typeface="Helvetica"/>
                <a:ea typeface="Trebuchet MS" pitchFamily="-112" charset="0"/>
                <a:cs typeface="Helvetica"/>
                <a:sym typeface="Trebuchet MS" pitchFamily="-112" charset="0"/>
              </a:endParaRPr>
            </a:p>
          </p:txBody>
        </p:sp>
        <p:cxnSp>
          <p:nvCxnSpPr>
            <p:cNvPr id="32" name="Straight Connector 31"/>
            <p:cNvCxnSpPr>
              <a:endCxn id="16" idx="1"/>
            </p:cNvCxnSpPr>
            <p:nvPr/>
          </p:nvCxnSpPr>
          <p:spPr>
            <a:xfrm flipV="1">
              <a:off x="2874433" y="3072600"/>
              <a:ext cx="583918"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7" idx="3"/>
              <a:endCxn id="29" idx="0"/>
            </p:cNvCxnSpPr>
            <p:nvPr/>
          </p:nvCxnSpPr>
          <p:spPr>
            <a:xfrm rot="5400000">
              <a:off x="3896679" y="3990604"/>
              <a:ext cx="504367" cy="17057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7" idx="5"/>
              <a:endCxn id="26" idx="0"/>
            </p:cNvCxnSpPr>
            <p:nvPr/>
          </p:nvCxnSpPr>
          <p:spPr>
            <a:xfrm rot="16200000" flipH="1">
              <a:off x="4230285" y="3987245"/>
              <a:ext cx="49305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4" idx="2"/>
              <a:endCxn id="14" idx="3"/>
            </p:cNvCxnSpPr>
            <p:nvPr/>
          </p:nvCxnSpPr>
          <p:spPr>
            <a:xfrm rot="10800000">
              <a:off x="5118101" y="3072601"/>
              <a:ext cx="666243" cy="3761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2" idx="2"/>
            </p:cNvCxnSpPr>
            <p:nvPr/>
          </p:nvCxnSpPr>
          <p:spPr>
            <a:xfrm rot="10800000" flipV="1">
              <a:off x="5118101" y="2856047"/>
              <a:ext cx="658946" cy="22582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Oval 36"/>
            <p:cNvSpPr/>
            <p:nvPr/>
          </p:nvSpPr>
          <p:spPr>
            <a:xfrm>
              <a:off x="6492763"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2"/>
            <p:cNvSpPr>
              <a:spLocks/>
            </p:cNvSpPr>
            <p:nvPr/>
          </p:nvSpPr>
          <p:spPr bwMode="auto">
            <a:xfrm>
              <a:off x="6485467"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39" name="Oval 38"/>
            <p:cNvSpPr/>
            <p:nvPr/>
          </p:nvSpPr>
          <p:spPr>
            <a:xfrm>
              <a:off x="6500059" y="2935089"/>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2"/>
            <p:cNvSpPr>
              <a:spLocks/>
            </p:cNvSpPr>
            <p:nvPr/>
          </p:nvSpPr>
          <p:spPr bwMode="auto">
            <a:xfrm>
              <a:off x="6492763" y="294639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41" name="Oval 40"/>
            <p:cNvSpPr/>
            <p:nvPr/>
          </p:nvSpPr>
          <p:spPr>
            <a:xfrm>
              <a:off x="6500059" y="348666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2"/>
            <p:cNvSpPr>
              <a:spLocks/>
            </p:cNvSpPr>
            <p:nvPr/>
          </p:nvSpPr>
          <p:spPr bwMode="auto">
            <a:xfrm>
              <a:off x="6492763" y="34979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43" name="Oval 42"/>
            <p:cNvSpPr/>
            <p:nvPr/>
          </p:nvSpPr>
          <p:spPr>
            <a:xfrm>
              <a:off x="5999960" y="403706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2"/>
            <p:cNvSpPr>
              <a:spLocks/>
            </p:cNvSpPr>
            <p:nvPr/>
          </p:nvSpPr>
          <p:spPr bwMode="auto">
            <a:xfrm>
              <a:off x="5992664" y="404837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45" name="Oval 44"/>
            <p:cNvSpPr/>
            <p:nvPr/>
          </p:nvSpPr>
          <p:spPr>
            <a:xfrm>
              <a:off x="2024329" y="2473800"/>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2017033" y="248511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47" name="Oval 46"/>
            <p:cNvSpPr/>
            <p:nvPr/>
          </p:nvSpPr>
          <p:spPr>
            <a:xfrm>
              <a:off x="1836984" y="29697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2"/>
            <p:cNvSpPr>
              <a:spLocks/>
            </p:cNvSpPr>
            <p:nvPr/>
          </p:nvSpPr>
          <p:spPr bwMode="auto">
            <a:xfrm>
              <a:off x="1829688" y="29810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49" name="Oval 48"/>
            <p:cNvSpPr/>
            <p:nvPr/>
          </p:nvSpPr>
          <p:spPr>
            <a:xfrm>
              <a:off x="2037029" y="351001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2"/>
            <p:cNvSpPr>
              <a:spLocks/>
            </p:cNvSpPr>
            <p:nvPr/>
          </p:nvSpPr>
          <p:spPr bwMode="auto">
            <a:xfrm>
              <a:off x="2029733" y="352132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sp>
          <p:nvSpPr>
            <p:cNvPr id="51" name="Oval 50"/>
            <p:cNvSpPr/>
            <p:nvPr/>
          </p:nvSpPr>
          <p:spPr>
            <a:xfrm>
              <a:off x="3947964" y="4892491"/>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2"/>
            <p:cNvSpPr>
              <a:spLocks/>
            </p:cNvSpPr>
            <p:nvPr/>
          </p:nvSpPr>
          <p:spPr bwMode="auto">
            <a:xfrm>
              <a:off x="3940668" y="4903801"/>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3</a:t>
              </a:r>
              <a:endParaRPr lang="en-US" sz="1200" b="1" dirty="0">
                <a:latin typeface="Helvetica"/>
                <a:ea typeface="Trebuchet MS" pitchFamily="-112" charset="0"/>
                <a:cs typeface="Helvetica"/>
                <a:sym typeface="Trebuchet MS" pitchFamily="-112" charset="0"/>
              </a:endParaRPr>
            </a:p>
          </p:txBody>
        </p:sp>
        <p:cxnSp>
          <p:nvCxnSpPr>
            <p:cNvPr id="53" name="Straight Connector 52"/>
            <p:cNvCxnSpPr>
              <a:stCxn id="45" idx="5"/>
              <a:endCxn id="30" idx="1"/>
            </p:cNvCxnSpPr>
            <p:nvPr/>
          </p:nvCxnSpPr>
          <p:spPr>
            <a:xfrm rot="16200000" flipH="1">
              <a:off x="2275292" y="2608335"/>
              <a:ext cx="335479" cy="4519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30" idx="3"/>
              <a:endCxn id="49" idx="7"/>
            </p:cNvCxnSpPr>
            <p:nvPr/>
          </p:nvCxnSpPr>
          <p:spPr>
            <a:xfrm rot="5400000">
              <a:off x="2258693" y="3132791"/>
              <a:ext cx="381376" cy="43920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47" idx="6"/>
              <a:endCxn id="30" idx="2"/>
            </p:cNvCxnSpPr>
            <p:nvPr/>
          </p:nvCxnSpPr>
          <p:spPr>
            <a:xfrm flipV="1">
              <a:off x="2062804" y="3081867"/>
              <a:ext cx="573109" cy="7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2" idx="6"/>
              <a:endCxn id="39" idx="2"/>
            </p:cNvCxnSpPr>
            <p:nvPr/>
          </p:nvCxnSpPr>
          <p:spPr>
            <a:xfrm>
              <a:off x="6002867" y="2856047"/>
              <a:ext cx="497192" cy="19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22" idx="6"/>
              <a:endCxn id="37" idx="3"/>
            </p:cNvCxnSpPr>
            <p:nvPr/>
          </p:nvCxnSpPr>
          <p:spPr>
            <a:xfrm flipV="1">
              <a:off x="6002867" y="2577443"/>
              <a:ext cx="522967" cy="2786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24" idx="6"/>
              <a:endCxn id="41" idx="2"/>
            </p:cNvCxnSpPr>
            <p:nvPr/>
          </p:nvCxnSpPr>
          <p:spPr>
            <a:xfrm>
              <a:off x="6010163" y="3448777"/>
              <a:ext cx="489896" cy="15079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24" idx="4"/>
              <a:endCxn id="44" idx="0"/>
            </p:cNvCxnSpPr>
            <p:nvPr/>
          </p:nvCxnSpPr>
          <p:spPr>
            <a:xfrm rot="16200000" flipH="1">
              <a:off x="5763071" y="3695868"/>
              <a:ext cx="486683" cy="2183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28" idx="4"/>
              <a:endCxn id="52" idx="0"/>
            </p:cNvCxnSpPr>
            <p:nvPr/>
          </p:nvCxnSpPr>
          <p:spPr>
            <a:xfrm rot="16200000" flipH="1">
              <a:off x="3881616" y="4721841"/>
              <a:ext cx="361218" cy="270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7" name="Oval 86"/>
            <p:cNvSpPr/>
            <p:nvPr/>
          </p:nvSpPr>
          <p:spPr>
            <a:xfrm>
              <a:off x="2282845" y="4159237"/>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2"/>
            <p:cNvSpPr>
              <a:spLocks/>
            </p:cNvSpPr>
            <p:nvPr/>
          </p:nvSpPr>
          <p:spPr bwMode="auto">
            <a:xfrm>
              <a:off x="2275549" y="4170547"/>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89" name="Oval 88"/>
            <p:cNvSpPr/>
            <p:nvPr/>
          </p:nvSpPr>
          <p:spPr>
            <a:xfrm>
              <a:off x="1591168" y="405559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2"/>
            <p:cNvSpPr>
              <a:spLocks/>
            </p:cNvSpPr>
            <p:nvPr/>
          </p:nvSpPr>
          <p:spPr bwMode="auto">
            <a:xfrm>
              <a:off x="1583872" y="40669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1" name="Oval 90"/>
            <p:cNvSpPr/>
            <p:nvPr/>
          </p:nvSpPr>
          <p:spPr>
            <a:xfrm>
              <a:off x="1334296" y="3570078"/>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2"/>
            <p:cNvSpPr>
              <a:spLocks/>
            </p:cNvSpPr>
            <p:nvPr/>
          </p:nvSpPr>
          <p:spPr bwMode="auto">
            <a:xfrm>
              <a:off x="1327000" y="358138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3" name="Oval 92"/>
            <p:cNvSpPr/>
            <p:nvPr/>
          </p:nvSpPr>
          <p:spPr>
            <a:xfrm>
              <a:off x="1095776" y="290524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2"/>
            <p:cNvSpPr>
              <a:spLocks/>
            </p:cNvSpPr>
            <p:nvPr/>
          </p:nvSpPr>
          <p:spPr bwMode="auto">
            <a:xfrm>
              <a:off x="1088480" y="291655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5" name="Oval 94"/>
            <p:cNvSpPr/>
            <p:nvPr/>
          </p:nvSpPr>
          <p:spPr>
            <a:xfrm>
              <a:off x="7129011" y="359788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2"/>
            <p:cNvSpPr>
              <a:spLocks/>
            </p:cNvSpPr>
            <p:nvPr/>
          </p:nvSpPr>
          <p:spPr bwMode="auto">
            <a:xfrm>
              <a:off x="7121715" y="360919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7" name="Oval 96"/>
            <p:cNvSpPr/>
            <p:nvPr/>
          </p:nvSpPr>
          <p:spPr>
            <a:xfrm>
              <a:off x="6745875" y="4113563"/>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2"/>
            <p:cNvSpPr>
              <a:spLocks/>
            </p:cNvSpPr>
            <p:nvPr/>
          </p:nvSpPr>
          <p:spPr bwMode="auto">
            <a:xfrm>
              <a:off x="6738579" y="412487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99" name="Oval 98"/>
            <p:cNvSpPr/>
            <p:nvPr/>
          </p:nvSpPr>
          <p:spPr>
            <a:xfrm>
              <a:off x="7257323" y="2981055"/>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2"/>
            <p:cNvSpPr>
              <a:spLocks/>
            </p:cNvSpPr>
            <p:nvPr/>
          </p:nvSpPr>
          <p:spPr bwMode="auto">
            <a:xfrm>
              <a:off x="7250027" y="299236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sp>
          <p:nvSpPr>
            <p:cNvPr id="101" name="Oval 100"/>
            <p:cNvSpPr/>
            <p:nvPr/>
          </p:nvSpPr>
          <p:spPr>
            <a:xfrm>
              <a:off x="7264619" y="2384694"/>
              <a:ext cx="225820" cy="225820"/>
            </a:xfrm>
            <a:prstGeom prst="ellipse">
              <a:avLst/>
            </a:prstGeom>
            <a:solidFill>
              <a:schemeClr val="bg1"/>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2"/>
            <p:cNvSpPr>
              <a:spLocks/>
            </p:cNvSpPr>
            <p:nvPr/>
          </p:nvSpPr>
          <p:spPr bwMode="auto">
            <a:xfrm>
              <a:off x="7257323" y="239600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4</a:t>
              </a:r>
              <a:endParaRPr lang="en-US" sz="1200" b="1" dirty="0">
                <a:latin typeface="Helvetica"/>
                <a:ea typeface="Trebuchet MS" pitchFamily="-112" charset="0"/>
                <a:cs typeface="Helvetica"/>
                <a:sym typeface="Trebuchet MS" pitchFamily="-112" charset="0"/>
              </a:endParaRPr>
            </a:p>
          </p:txBody>
        </p:sp>
        <p:cxnSp>
          <p:nvCxnSpPr>
            <p:cNvPr id="103" name="Straight Connector 102"/>
            <p:cNvCxnSpPr>
              <a:stCxn id="49" idx="3"/>
              <a:endCxn id="89" idx="7"/>
            </p:cNvCxnSpPr>
            <p:nvPr/>
          </p:nvCxnSpPr>
          <p:spPr>
            <a:xfrm rot="5400000">
              <a:off x="1734057" y="3752621"/>
              <a:ext cx="385904" cy="2861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stCxn id="49" idx="5"/>
              <a:endCxn id="87" idx="0"/>
            </p:cNvCxnSpPr>
            <p:nvPr/>
          </p:nvCxnSpPr>
          <p:spPr>
            <a:xfrm rot="16200000" flipH="1">
              <a:off x="2084528" y="3848009"/>
              <a:ext cx="456477" cy="1659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91" idx="6"/>
              <a:endCxn id="49" idx="2"/>
            </p:cNvCxnSpPr>
            <p:nvPr/>
          </p:nvCxnSpPr>
          <p:spPr>
            <a:xfrm flipV="1">
              <a:off x="1560116" y="3622921"/>
              <a:ext cx="476913" cy="6006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93" idx="6"/>
              <a:endCxn id="48" idx="1"/>
            </p:cNvCxnSpPr>
            <p:nvPr/>
          </p:nvCxnSpPr>
          <p:spPr>
            <a:xfrm>
              <a:off x="1321596" y="3018155"/>
              <a:ext cx="508092" cy="5523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41" idx="6"/>
              <a:endCxn id="96" idx="1"/>
            </p:cNvCxnSpPr>
            <p:nvPr/>
          </p:nvCxnSpPr>
          <p:spPr>
            <a:xfrm>
              <a:off x="6725879" y="3599575"/>
              <a:ext cx="395836" cy="10195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41" idx="4"/>
              <a:endCxn id="98" idx="0"/>
            </p:cNvCxnSpPr>
            <p:nvPr/>
          </p:nvCxnSpPr>
          <p:spPr>
            <a:xfrm rot="16200000" flipH="1">
              <a:off x="6531034" y="3794420"/>
              <a:ext cx="412388" cy="24851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99" idx="2"/>
              <a:endCxn id="39" idx="6"/>
            </p:cNvCxnSpPr>
            <p:nvPr/>
          </p:nvCxnSpPr>
          <p:spPr>
            <a:xfrm rot="10800000">
              <a:off x="6725879" y="3047999"/>
              <a:ext cx="531444" cy="459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1" idx="2"/>
              <a:endCxn id="37" idx="6"/>
            </p:cNvCxnSpPr>
            <p:nvPr/>
          </p:nvCxnSpPr>
          <p:spPr>
            <a:xfrm rot="10800000">
              <a:off x="6718583" y="2497604"/>
              <a:ext cx="546036"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ext Box 3"/>
          <p:cNvSpPr txBox="1">
            <a:spLocks noChangeArrowheads="1"/>
          </p:cNvSpPr>
          <p:nvPr/>
        </p:nvSpPr>
        <p:spPr bwMode="auto">
          <a:xfrm>
            <a:off x="457200" y="991563"/>
            <a:ext cx="8153400" cy="3976473"/>
          </a:xfrm>
          <a:prstGeom prst="rect">
            <a:avLst/>
          </a:prstGeom>
          <a:noFill/>
          <a:ln w="9525">
            <a:noFill/>
            <a:miter lim="800000"/>
            <a:headEnd/>
            <a:tailEnd/>
          </a:ln>
        </p:spPr>
        <p:txBody>
          <a:bodyPr>
            <a:prstTxWarp prst="textNoShape">
              <a:avLst/>
            </a:prstTxWarp>
            <a:spAutoFit/>
          </a:bodyPr>
          <a:lstStyle/>
          <a:p>
            <a:pPr>
              <a:lnSpc>
                <a:spcPct val="160000"/>
              </a:lnSpc>
            </a:pPr>
            <a:r>
              <a:rPr lang="en-US" i="1" dirty="0" smtClean="0"/>
              <a:t>Diameter</a:t>
            </a:r>
            <a:r>
              <a:rPr lang="en-US" dirty="0"/>
              <a:t>:</a:t>
            </a:r>
            <a:r>
              <a:rPr lang="en-US" dirty="0" smtClean="0"/>
              <a:t> </a:t>
            </a:r>
            <a:r>
              <a:rPr lang="en-US" b="1" i="1" dirty="0" err="1" smtClean="0"/>
              <a:t>d</a:t>
            </a:r>
            <a:r>
              <a:rPr lang="en-US" b="1" i="1" baseline="-25000" dirty="0" err="1" smtClean="0"/>
              <a:t>max</a:t>
            </a:r>
            <a:r>
              <a:rPr lang="en-US" baseline="-25000" dirty="0" smtClean="0"/>
              <a:t>   </a:t>
            </a:r>
            <a:r>
              <a:rPr lang="en-US" dirty="0" smtClean="0"/>
              <a:t>the </a:t>
            </a:r>
            <a:r>
              <a:rPr lang="en-US" dirty="0"/>
              <a:t>maximum distance between any pair of nodes in the graph.</a:t>
            </a:r>
            <a:r>
              <a:rPr lang="en-US" dirty="0" smtClean="0"/>
              <a:t> </a:t>
            </a:r>
          </a:p>
          <a:p>
            <a:pPr>
              <a:lnSpc>
                <a:spcPct val="160000"/>
              </a:lnSpc>
            </a:pPr>
            <a:endParaRPr lang="en-US" dirty="0" smtClean="0"/>
          </a:p>
          <a:p>
            <a:pPr>
              <a:lnSpc>
                <a:spcPct val="160000"/>
              </a:lnSpc>
            </a:pPr>
            <a:r>
              <a:rPr lang="en-US" i="1" dirty="0"/>
              <a:t>Average path length/</a:t>
            </a:r>
            <a:r>
              <a:rPr lang="en-US" i="1" dirty="0" smtClean="0"/>
              <a:t>distance, &lt;</a:t>
            </a:r>
            <a:r>
              <a:rPr lang="en-US" i="1" dirty="0" err="1" smtClean="0"/>
              <a:t>d</a:t>
            </a:r>
            <a:r>
              <a:rPr lang="en-US" i="1" dirty="0" smtClean="0"/>
              <a:t>&gt;,  </a:t>
            </a:r>
            <a:r>
              <a:rPr lang="en-US" dirty="0"/>
              <a:t>for a </a:t>
            </a:r>
            <a:r>
              <a:rPr lang="en-US" dirty="0">
                <a:solidFill>
                  <a:schemeClr val="accent2"/>
                </a:solidFill>
              </a:rPr>
              <a:t>connected </a:t>
            </a:r>
            <a:r>
              <a:rPr lang="en-US" dirty="0" smtClean="0">
                <a:solidFill>
                  <a:schemeClr val="accent2"/>
                </a:solidFill>
              </a:rPr>
              <a:t>graph:</a:t>
            </a:r>
          </a:p>
          <a:p>
            <a:pPr>
              <a:lnSpc>
                <a:spcPct val="180000"/>
              </a:lnSpc>
            </a:pPr>
            <a:r>
              <a:rPr lang="en-US" dirty="0" smtClean="0">
                <a:solidFill>
                  <a:schemeClr val="accent2"/>
                </a:solidFill>
              </a:rPr>
              <a:t>							</a:t>
            </a:r>
            <a:r>
              <a:rPr lang="en-US" dirty="0" smtClean="0"/>
              <a:t>where </a:t>
            </a:r>
            <a:r>
              <a:rPr lang="en-US" i="1" dirty="0" err="1"/>
              <a:t>d</a:t>
            </a:r>
            <a:r>
              <a:rPr lang="en-US" i="1" baseline="-25000" dirty="0" err="1" smtClean="0"/>
              <a:t>ij</a:t>
            </a:r>
            <a:r>
              <a:rPr lang="en-US" dirty="0" smtClean="0"/>
              <a:t> </a:t>
            </a:r>
            <a:r>
              <a:rPr lang="en-US" dirty="0"/>
              <a:t>is the distance from node </a:t>
            </a:r>
            <a:r>
              <a:rPr lang="en-US" i="1" dirty="0" err="1"/>
              <a:t>i</a:t>
            </a:r>
            <a:r>
              <a:rPr lang="en-US" dirty="0"/>
              <a:t> to </a:t>
            </a:r>
            <a:r>
              <a:rPr lang="en-US" dirty="0" smtClean="0"/>
              <a:t>node </a:t>
            </a:r>
            <a:r>
              <a:rPr lang="en-US" dirty="0" err="1" smtClean="0"/>
              <a:t>j</a:t>
            </a:r>
            <a:endParaRPr lang="en-US" dirty="0" smtClean="0"/>
          </a:p>
          <a:p>
            <a:pPr>
              <a:lnSpc>
                <a:spcPct val="180000"/>
              </a:lnSpc>
            </a:pPr>
            <a:r>
              <a:rPr lang="en-US" dirty="0"/>
              <a:t>                                    </a:t>
            </a:r>
            <a:r>
              <a:rPr lang="en-US" dirty="0" smtClean="0"/>
              <a:t> </a:t>
            </a:r>
          </a:p>
          <a:p>
            <a:pPr>
              <a:lnSpc>
                <a:spcPct val="180000"/>
              </a:lnSpc>
            </a:pPr>
            <a:r>
              <a:rPr lang="en-US" dirty="0" smtClean="0"/>
              <a:t>In an </a:t>
            </a:r>
            <a:r>
              <a:rPr lang="en-US" i="1" dirty="0" smtClean="0"/>
              <a:t>undirected </a:t>
            </a:r>
            <a:r>
              <a:rPr lang="en-US" i="1" dirty="0"/>
              <a:t>graph</a:t>
            </a:r>
            <a:r>
              <a:rPr lang="en-US" i="1" dirty="0" smtClean="0"/>
              <a:t> </a:t>
            </a:r>
            <a:r>
              <a:rPr lang="en-US" i="1" dirty="0" err="1"/>
              <a:t>d</a:t>
            </a:r>
            <a:r>
              <a:rPr lang="en-US" i="1" baseline="-25000" dirty="0" err="1" smtClean="0"/>
              <a:t>ij</a:t>
            </a:r>
            <a:r>
              <a:rPr lang="en-US" dirty="0" smtClean="0"/>
              <a:t> =</a:t>
            </a:r>
            <a:r>
              <a:rPr lang="en-US" i="1" dirty="0" err="1" smtClean="0"/>
              <a:t>d</a:t>
            </a:r>
            <a:r>
              <a:rPr lang="en-US" i="1" baseline="-25000" dirty="0" err="1" smtClean="0"/>
              <a:t>ji</a:t>
            </a:r>
            <a:r>
              <a:rPr lang="en-US" i="1" baseline="-25000" dirty="0" smtClean="0"/>
              <a:t> </a:t>
            </a:r>
            <a:r>
              <a:rPr lang="en-US" i="1" dirty="0" smtClean="0"/>
              <a:t>, so</a:t>
            </a:r>
            <a:r>
              <a:rPr lang="en-US" i="1" baseline="-25000" dirty="0" smtClean="0"/>
              <a:t> </a:t>
            </a:r>
            <a:r>
              <a:rPr lang="en-US" dirty="0"/>
              <a:t>we only need to count them </a:t>
            </a:r>
            <a:r>
              <a:rPr lang="en-US" dirty="0" smtClean="0"/>
              <a:t>once:</a:t>
            </a:r>
            <a:endParaRPr lang="en-US" baseline="-25000" dirty="0" smtClean="0"/>
          </a:p>
          <a:p>
            <a:pPr>
              <a:buFontTx/>
              <a:buChar char="•"/>
            </a:pPr>
            <a:endParaRPr lang="en-US" sz="2400" dirty="0">
              <a:latin typeface="Times New Roman" pitchFamily="-110" charset="0"/>
            </a:endParaRPr>
          </a:p>
        </p:txBody>
      </p:sp>
      <p:graphicFrame>
        <p:nvGraphicFramePr>
          <p:cNvPr id="5123" name="Object 4"/>
          <p:cNvGraphicFramePr>
            <a:graphicFrameLocks noChangeAspect="1"/>
          </p:cNvGraphicFramePr>
          <p:nvPr/>
        </p:nvGraphicFramePr>
        <p:xfrm>
          <a:off x="1093787" y="2794000"/>
          <a:ext cx="2008188" cy="762000"/>
        </p:xfrm>
        <a:graphic>
          <a:graphicData uri="http://schemas.openxmlformats.org/presentationml/2006/ole">
            <mc:AlternateContent xmlns:mc="http://schemas.openxmlformats.org/markup-compatibility/2006">
              <mc:Choice xmlns:v="urn:schemas-microsoft-com:vml" Requires="v">
                <p:oleObj spid="_x0000_s480322" name="Equation" r:id="rId3" imgW="1092200" imgH="419100" progId="Equation.3">
                  <p:embed/>
                </p:oleObj>
              </mc:Choice>
              <mc:Fallback>
                <p:oleObj name="Equation" r:id="rId3" imgW="1092200" imgH="419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87" y="2794000"/>
                        <a:ext cx="2008188"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8"/>
          <p:cNvGraphicFramePr>
            <a:graphicFrameLocks noGrp="1" noChangeAspect="1"/>
          </p:cNvGraphicFramePr>
          <p:nvPr>
            <p:ph sz="half" idx="2"/>
          </p:nvPr>
        </p:nvGraphicFramePr>
        <p:xfrm>
          <a:off x="806450" y="4364038"/>
          <a:ext cx="1662113" cy="685800"/>
        </p:xfrm>
        <a:graphic>
          <a:graphicData uri="http://schemas.openxmlformats.org/presentationml/2006/ole">
            <mc:AlternateContent xmlns:mc="http://schemas.openxmlformats.org/markup-compatibility/2006">
              <mc:Choice xmlns:v="urn:schemas-microsoft-com:vml" Requires="v">
                <p:oleObj spid="_x0000_s480323" name="Equation" r:id="rId5" imgW="1016000" imgH="419100" progId="Equation.3">
                  <p:embed/>
                </p:oleObj>
              </mc:Choice>
              <mc:Fallback>
                <p:oleObj name="Equation" r:id="rId5" imgW="1016000" imgH="4191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450" y="4364038"/>
                        <a:ext cx="1662113" cy="6858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NETWORK DIAMETER AND AVERAGE DISTANCE</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smtClean="0">
                <a:latin typeface="Trajan Pro"/>
                <a:cs typeface="Trajan Pro"/>
              </a:rPr>
              <a:t>Networks and graphs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4264152" y="5297058"/>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Trajan Pro"/>
                <a:ea typeface="Helvetica" pitchFamily="36" charset="0"/>
                <a:cs typeface="Trajan Pro"/>
              </a:rPr>
              <a:t>PATHOLOGY: summary</a:t>
            </a:r>
            <a:endParaRPr lang="en-US" sz="2000" b="1" i="1" dirty="0" smtClean="0">
              <a:solidFill>
                <a:schemeClr val="bg1">
                  <a:lumMod val="95000"/>
                </a:schemeClr>
              </a:solidFill>
              <a:latin typeface="Trajan Pro"/>
              <a:ea typeface="Helvetica" pitchFamily="36" charset="0"/>
              <a:cs typeface="Trajan Pro"/>
            </a:endParaRPr>
          </a:p>
        </p:txBody>
      </p:sp>
      <p:grpSp>
        <p:nvGrpSpPr>
          <p:cNvPr id="3" name="Group 95"/>
          <p:cNvGrpSpPr/>
          <p:nvPr/>
        </p:nvGrpSpPr>
        <p:grpSpPr>
          <a:xfrm>
            <a:off x="2624835" y="1456075"/>
            <a:ext cx="2670048" cy="2673804"/>
            <a:chOff x="73152" y="2743200"/>
            <a:chExt cx="2670048" cy="2673804"/>
          </a:xfrm>
        </p:grpSpPr>
        <p:grpSp>
          <p:nvGrpSpPr>
            <p:cNvPr id="4" name="Group 384"/>
            <p:cNvGrpSpPr/>
            <p:nvPr/>
          </p:nvGrpSpPr>
          <p:grpSpPr>
            <a:xfrm>
              <a:off x="73152" y="2743200"/>
              <a:ext cx="2670048" cy="2673804"/>
              <a:chOff x="73152" y="69396"/>
              <a:chExt cx="2670048" cy="2673804"/>
            </a:xfrm>
          </p:grpSpPr>
          <p:cxnSp>
            <p:nvCxnSpPr>
              <p:cNvPr id="104" name="Straight Connector 103"/>
              <p:cNvCxnSpPr>
                <a:stCxn id="107" idx="2"/>
                <a:endCxn id="106"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a:stCxn id="106" idx="4"/>
                <a:endCxn id="109"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06" name="Oval 105"/>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2</a:t>
                </a:r>
                <a:endParaRPr lang="en-US" sz="2400" b="1" dirty="0">
                  <a:solidFill>
                    <a:schemeClr val="tx1"/>
                  </a:solidFill>
                </a:endParaRPr>
              </a:p>
            </p:txBody>
          </p:sp>
          <p:sp>
            <p:nvSpPr>
              <p:cNvPr id="107" name="Oval 106"/>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08" name="Oval 107"/>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09" name="Oval 108"/>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3</a:t>
                </a:r>
                <a:endParaRPr lang="en-US" sz="2400" b="1" dirty="0">
                  <a:solidFill>
                    <a:schemeClr val="tx1"/>
                  </a:solidFill>
                </a:endParaRPr>
              </a:p>
            </p:txBody>
          </p:sp>
          <p:cxnSp>
            <p:nvCxnSpPr>
              <p:cNvPr id="110" name="Straight Connector 109"/>
              <p:cNvCxnSpPr>
                <a:stCxn id="109" idx="6"/>
                <a:endCxn id="108"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08" idx="0"/>
                <a:endCxn id="107"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12" name="Oval 111"/>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13" name="Straight Connector 112"/>
              <p:cNvCxnSpPr>
                <a:stCxn id="112" idx="5"/>
                <a:endCxn id="106"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98" name="Freeform 97"/>
            <p:cNvSpPr/>
            <p:nvPr/>
          </p:nvSpPr>
          <p:spPr>
            <a:xfrm>
              <a:off x="495595" y="2748168"/>
              <a:ext cx="2162036" cy="236651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0"/>
                <a:gd name="connsiteX1" fmla="*/ 861097 w 2298325"/>
                <a:gd name="connsiteY1" fmla="*/ 669066 h 2304560"/>
                <a:gd name="connsiteX2" fmla="*/ 2285935 w 2298325"/>
                <a:gd name="connsiteY2" fmla="*/ 792967 h 2304560"/>
                <a:gd name="connsiteX3" fmla="*/ 2298325 w 2298325"/>
                <a:gd name="connsiteY3" fmla="*/ 2304560 h 2304560"/>
                <a:gd name="connsiteX0" fmla="*/ 0 w 2174426"/>
                <a:gd name="connsiteY0" fmla="*/ 0 h 2385096"/>
                <a:gd name="connsiteX1" fmla="*/ 737198 w 2174426"/>
                <a:gd name="connsiteY1" fmla="*/ 749602 h 2385096"/>
                <a:gd name="connsiteX2" fmla="*/ 2162036 w 2174426"/>
                <a:gd name="connsiteY2" fmla="*/ 873503 h 2385096"/>
                <a:gd name="connsiteX3" fmla="*/ 2174426 w 2174426"/>
                <a:gd name="connsiteY3" fmla="*/ 2385096 h 2385096"/>
                <a:gd name="connsiteX0" fmla="*/ 0 w 2143452"/>
                <a:gd name="connsiteY0" fmla="*/ 0 h 2422266"/>
                <a:gd name="connsiteX1" fmla="*/ 706224 w 2143452"/>
                <a:gd name="connsiteY1" fmla="*/ 786772 h 2422266"/>
                <a:gd name="connsiteX2" fmla="*/ 2131062 w 2143452"/>
                <a:gd name="connsiteY2" fmla="*/ 910673 h 2422266"/>
                <a:gd name="connsiteX3" fmla="*/ 2143452 w 2143452"/>
                <a:gd name="connsiteY3" fmla="*/ 2422266 h 2422266"/>
                <a:gd name="connsiteX0" fmla="*/ 0 w 2155841"/>
                <a:gd name="connsiteY0" fmla="*/ 0 h 2409876"/>
                <a:gd name="connsiteX1" fmla="*/ 718613 w 2155841"/>
                <a:gd name="connsiteY1" fmla="*/ 774382 h 2409876"/>
                <a:gd name="connsiteX2" fmla="*/ 2143451 w 2155841"/>
                <a:gd name="connsiteY2" fmla="*/ 898283 h 2409876"/>
                <a:gd name="connsiteX3" fmla="*/ 2155841 w 2155841"/>
                <a:gd name="connsiteY3" fmla="*/ 2409876 h 2409876"/>
                <a:gd name="connsiteX0" fmla="*/ 0 w 2180621"/>
                <a:gd name="connsiteY0" fmla="*/ 0 h 2391291"/>
                <a:gd name="connsiteX1" fmla="*/ 743393 w 2180621"/>
                <a:gd name="connsiteY1" fmla="*/ 755797 h 2391291"/>
                <a:gd name="connsiteX2" fmla="*/ 2168231 w 2180621"/>
                <a:gd name="connsiteY2" fmla="*/ 879698 h 2391291"/>
                <a:gd name="connsiteX3" fmla="*/ 2180621 w 2180621"/>
                <a:gd name="connsiteY3" fmla="*/ 2391291 h 2391291"/>
                <a:gd name="connsiteX0" fmla="*/ 0 w 2180621"/>
                <a:gd name="connsiteY0" fmla="*/ 0 h 2391291"/>
                <a:gd name="connsiteX1" fmla="*/ 743393 w 2180621"/>
                <a:gd name="connsiteY1" fmla="*/ 755797 h 2391291"/>
                <a:gd name="connsiteX2" fmla="*/ 2155841 w 2180621"/>
                <a:gd name="connsiteY2" fmla="*/ 755797 h 2391291"/>
                <a:gd name="connsiteX3" fmla="*/ 2180621 w 2180621"/>
                <a:gd name="connsiteY3" fmla="*/ 2391291 h 2391291"/>
                <a:gd name="connsiteX0" fmla="*/ 0 w 2180621"/>
                <a:gd name="connsiteY0" fmla="*/ 0 h 2391291"/>
                <a:gd name="connsiteX1" fmla="*/ 743393 w 2180621"/>
                <a:gd name="connsiteY1" fmla="*/ 71243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6199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31017 h 2391291"/>
                <a:gd name="connsiteX2" fmla="*/ 2155841 w 2180621"/>
                <a:gd name="connsiteY2" fmla="*/ 755797 h 2391291"/>
                <a:gd name="connsiteX3" fmla="*/ 2180621 w 2180621"/>
                <a:gd name="connsiteY3" fmla="*/ 2391291 h 2391291"/>
                <a:gd name="connsiteX0" fmla="*/ 0 w 2180621"/>
                <a:gd name="connsiteY0" fmla="*/ 0 h 2391291"/>
                <a:gd name="connsiteX1" fmla="*/ 786758 w 2180621"/>
                <a:gd name="connsiteY1" fmla="*/ 755797 h 2391291"/>
                <a:gd name="connsiteX2" fmla="*/ 2155841 w 2180621"/>
                <a:gd name="connsiteY2" fmla="*/ 755797 h 2391291"/>
                <a:gd name="connsiteX3" fmla="*/ 2180621 w 2180621"/>
                <a:gd name="connsiteY3" fmla="*/ 2391291 h 2391291"/>
                <a:gd name="connsiteX0" fmla="*/ 0 w 2180621"/>
                <a:gd name="connsiteY0" fmla="*/ 0 h 2391291"/>
                <a:gd name="connsiteX1" fmla="*/ 786758 w 2180621"/>
                <a:gd name="connsiteY1" fmla="*/ 755797 h 2391291"/>
                <a:gd name="connsiteX2" fmla="*/ 2162036 w 2180621"/>
                <a:gd name="connsiteY2" fmla="*/ 929258 h 2391291"/>
                <a:gd name="connsiteX3" fmla="*/ 2180621 w 2180621"/>
                <a:gd name="connsiteY3" fmla="*/ 2391291 h 2391291"/>
                <a:gd name="connsiteX0" fmla="*/ 0 w 2180621"/>
                <a:gd name="connsiteY0" fmla="*/ 0 h 2391291"/>
                <a:gd name="connsiteX1" fmla="*/ 935437 w 2180621"/>
                <a:gd name="connsiteY1" fmla="*/ 916868 h 2391291"/>
                <a:gd name="connsiteX2" fmla="*/ 2162036 w 2180621"/>
                <a:gd name="connsiteY2" fmla="*/ 929258 h 2391291"/>
                <a:gd name="connsiteX3" fmla="*/ 2180621 w 2180621"/>
                <a:gd name="connsiteY3" fmla="*/ 2391291 h 2391291"/>
                <a:gd name="connsiteX0" fmla="*/ 0 w 2180621"/>
                <a:gd name="connsiteY0" fmla="*/ 0 h 2391291"/>
                <a:gd name="connsiteX1" fmla="*/ 947827 w 2180621"/>
                <a:gd name="connsiteY1" fmla="*/ 923063 h 2391291"/>
                <a:gd name="connsiteX2" fmla="*/ 2162036 w 2180621"/>
                <a:gd name="connsiteY2" fmla="*/ 929258 h 2391291"/>
                <a:gd name="connsiteX3" fmla="*/ 2180621 w 2180621"/>
                <a:gd name="connsiteY3" fmla="*/ 2391291 h 2391291"/>
                <a:gd name="connsiteX0" fmla="*/ 0 w 2162036"/>
                <a:gd name="connsiteY0" fmla="*/ 0 h 2385096"/>
                <a:gd name="connsiteX1" fmla="*/ 947827 w 2162036"/>
                <a:gd name="connsiteY1" fmla="*/ 923063 h 2385096"/>
                <a:gd name="connsiteX2" fmla="*/ 2162036 w 2162036"/>
                <a:gd name="connsiteY2" fmla="*/ 929258 h 2385096"/>
                <a:gd name="connsiteX3" fmla="*/ 2155841 w 2162036"/>
                <a:gd name="connsiteY3" fmla="*/ 2385096 h 2385096"/>
                <a:gd name="connsiteX0" fmla="*/ 0 w 2180621"/>
                <a:gd name="connsiteY0" fmla="*/ 0 h 2409876"/>
                <a:gd name="connsiteX1" fmla="*/ 947827 w 2180621"/>
                <a:gd name="connsiteY1" fmla="*/ 923063 h 2409876"/>
                <a:gd name="connsiteX2" fmla="*/ 2162036 w 2180621"/>
                <a:gd name="connsiteY2" fmla="*/ 929258 h 2409876"/>
                <a:gd name="connsiteX3" fmla="*/ 2180621 w 2180621"/>
                <a:gd name="connsiteY3" fmla="*/ 2409876 h 2409876"/>
                <a:gd name="connsiteX0" fmla="*/ 0 w 2162036"/>
                <a:gd name="connsiteY0" fmla="*/ 0 h 2366511"/>
                <a:gd name="connsiteX1" fmla="*/ 947827 w 2162036"/>
                <a:gd name="connsiteY1" fmla="*/ 923063 h 2366511"/>
                <a:gd name="connsiteX2" fmla="*/ 2162036 w 2162036"/>
                <a:gd name="connsiteY2" fmla="*/ 929258 h 2366511"/>
                <a:gd name="connsiteX3" fmla="*/ 2162036 w 2162036"/>
                <a:gd name="connsiteY3" fmla="*/ 2366511 h 2366511"/>
              </a:gdLst>
              <a:ahLst/>
              <a:cxnLst>
                <a:cxn ang="0">
                  <a:pos x="connsiteX0" y="connsiteY0"/>
                </a:cxn>
                <a:cxn ang="0">
                  <a:pos x="connsiteX1" y="connsiteY1"/>
                </a:cxn>
                <a:cxn ang="0">
                  <a:pos x="connsiteX2" y="connsiteY2"/>
                </a:cxn>
                <a:cxn ang="0">
                  <a:pos x="connsiteX3" y="connsiteY3"/>
                </a:cxn>
              </a:cxnLst>
              <a:rect l="l" t="t" r="r" b="b"/>
              <a:pathLst>
                <a:path w="2162036" h="2366511">
                  <a:moveTo>
                    <a:pt x="0" y="0"/>
                  </a:moveTo>
                  <a:lnTo>
                    <a:pt x="947827" y="923063"/>
                  </a:lnTo>
                  <a:lnTo>
                    <a:pt x="2162036" y="929258"/>
                  </a:lnTo>
                  <a:lnTo>
                    <a:pt x="2162036" y="2366511"/>
                  </a:ln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9" name="Freeform 98"/>
            <p:cNvSpPr/>
            <p:nvPr/>
          </p:nvSpPr>
          <p:spPr>
            <a:xfrm>
              <a:off x="158594" y="3067836"/>
              <a:ext cx="2298325" cy="230456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Lst>
              <a:ahLst/>
              <a:cxnLst>
                <a:cxn ang="0">
                  <a:pos x="connsiteX0" y="connsiteY0"/>
                </a:cxn>
                <a:cxn ang="0">
                  <a:pos x="connsiteX1" y="connsiteY1"/>
                </a:cxn>
                <a:cxn ang="0">
                  <a:pos x="connsiteX2" y="connsiteY2"/>
                </a:cxn>
                <a:cxn ang="0">
                  <a:pos x="connsiteX3" y="connsiteY3"/>
                </a:cxn>
              </a:cxnLst>
              <a:rect l="l" t="t" r="r" b="b"/>
              <a:pathLst>
                <a:path w="2298325" h="2304561">
                  <a:moveTo>
                    <a:pt x="0" y="0"/>
                  </a:moveTo>
                  <a:lnTo>
                    <a:pt x="799148" y="799162"/>
                  </a:lnTo>
                  <a:lnTo>
                    <a:pt x="805343" y="2304561"/>
                  </a:lnTo>
                  <a:lnTo>
                    <a:pt x="2298325" y="2304560"/>
                  </a:ln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Freeform 99"/>
            <p:cNvSpPr/>
            <p:nvPr/>
          </p:nvSpPr>
          <p:spPr>
            <a:xfrm>
              <a:off x="384087" y="2862150"/>
              <a:ext cx="2087697" cy="1115110"/>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0"/>
                <a:gd name="connsiteX1" fmla="*/ 861097 w 2298325"/>
                <a:gd name="connsiteY1" fmla="*/ 669066 h 2304560"/>
                <a:gd name="connsiteX2" fmla="*/ 2285935 w 2298325"/>
                <a:gd name="connsiteY2" fmla="*/ 792967 h 2304560"/>
                <a:gd name="connsiteX3" fmla="*/ 2298325 w 2298325"/>
                <a:gd name="connsiteY3" fmla="*/ 2304560 h 2304560"/>
                <a:gd name="connsiteX0" fmla="*/ 0 w 2174426"/>
                <a:gd name="connsiteY0" fmla="*/ 0 h 2385096"/>
                <a:gd name="connsiteX1" fmla="*/ 737198 w 2174426"/>
                <a:gd name="connsiteY1" fmla="*/ 749602 h 2385096"/>
                <a:gd name="connsiteX2" fmla="*/ 2162036 w 2174426"/>
                <a:gd name="connsiteY2" fmla="*/ 873503 h 2385096"/>
                <a:gd name="connsiteX3" fmla="*/ 2174426 w 2174426"/>
                <a:gd name="connsiteY3" fmla="*/ 2385096 h 2385096"/>
                <a:gd name="connsiteX0" fmla="*/ 0 w 2143452"/>
                <a:gd name="connsiteY0" fmla="*/ 0 h 2422266"/>
                <a:gd name="connsiteX1" fmla="*/ 706224 w 2143452"/>
                <a:gd name="connsiteY1" fmla="*/ 786772 h 2422266"/>
                <a:gd name="connsiteX2" fmla="*/ 2131062 w 2143452"/>
                <a:gd name="connsiteY2" fmla="*/ 910673 h 2422266"/>
                <a:gd name="connsiteX3" fmla="*/ 2143452 w 2143452"/>
                <a:gd name="connsiteY3" fmla="*/ 2422266 h 2422266"/>
                <a:gd name="connsiteX0" fmla="*/ 0 w 2155841"/>
                <a:gd name="connsiteY0" fmla="*/ 0 h 2409876"/>
                <a:gd name="connsiteX1" fmla="*/ 718613 w 2155841"/>
                <a:gd name="connsiteY1" fmla="*/ 774382 h 2409876"/>
                <a:gd name="connsiteX2" fmla="*/ 2143451 w 2155841"/>
                <a:gd name="connsiteY2" fmla="*/ 898283 h 2409876"/>
                <a:gd name="connsiteX3" fmla="*/ 2155841 w 2155841"/>
                <a:gd name="connsiteY3" fmla="*/ 2409876 h 2409876"/>
                <a:gd name="connsiteX0" fmla="*/ 0 w 2180621"/>
                <a:gd name="connsiteY0" fmla="*/ 0 h 2391291"/>
                <a:gd name="connsiteX1" fmla="*/ 743393 w 2180621"/>
                <a:gd name="connsiteY1" fmla="*/ 755797 h 2391291"/>
                <a:gd name="connsiteX2" fmla="*/ 2168231 w 2180621"/>
                <a:gd name="connsiteY2" fmla="*/ 879698 h 2391291"/>
                <a:gd name="connsiteX3" fmla="*/ 2180621 w 2180621"/>
                <a:gd name="connsiteY3" fmla="*/ 2391291 h 2391291"/>
                <a:gd name="connsiteX0" fmla="*/ 0 w 2180621"/>
                <a:gd name="connsiteY0" fmla="*/ 0 h 2391291"/>
                <a:gd name="connsiteX1" fmla="*/ 743393 w 2180621"/>
                <a:gd name="connsiteY1" fmla="*/ 755797 h 2391291"/>
                <a:gd name="connsiteX2" fmla="*/ 2155841 w 2180621"/>
                <a:gd name="connsiteY2" fmla="*/ 755797 h 2391291"/>
                <a:gd name="connsiteX3" fmla="*/ 2180621 w 2180621"/>
                <a:gd name="connsiteY3" fmla="*/ 2391291 h 2391291"/>
                <a:gd name="connsiteX0" fmla="*/ 0 w 2180621"/>
                <a:gd name="connsiteY0" fmla="*/ 0 h 2391291"/>
                <a:gd name="connsiteX1" fmla="*/ 743393 w 2180621"/>
                <a:gd name="connsiteY1" fmla="*/ 71243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61992 h 2391291"/>
                <a:gd name="connsiteX2" fmla="*/ 2155841 w 2180621"/>
                <a:gd name="connsiteY2" fmla="*/ 755797 h 2391291"/>
                <a:gd name="connsiteX3" fmla="*/ 2180621 w 2180621"/>
                <a:gd name="connsiteY3" fmla="*/ 2391291 h 2391291"/>
                <a:gd name="connsiteX0" fmla="*/ 0 w 2180621"/>
                <a:gd name="connsiteY0" fmla="*/ 0 h 2391291"/>
                <a:gd name="connsiteX1" fmla="*/ 768173 w 2180621"/>
                <a:gd name="connsiteY1" fmla="*/ 731017 h 2391291"/>
                <a:gd name="connsiteX2" fmla="*/ 2155841 w 2180621"/>
                <a:gd name="connsiteY2" fmla="*/ 755797 h 2391291"/>
                <a:gd name="connsiteX3" fmla="*/ 2180621 w 2180621"/>
                <a:gd name="connsiteY3" fmla="*/ 2391291 h 2391291"/>
                <a:gd name="connsiteX0" fmla="*/ 0 w 2180621"/>
                <a:gd name="connsiteY0" fmla="*/ 0 h 2391291"/>
                <a:gd name="connsiteX1" fmla="*/ 786758 w 2180621"/>
                <a:gd name="connsiteY1" fmla="*/ 755797 h 2391291"/>
                <a:gd name="connsiteX2" fmla="*/ 2155841 w 2180621"/>
                <a:gd name="connsiteY2" fmla="*/ 755797 h 2391291"/>
                <a:gd name="connsiteX3" fmla="*/ 2180621 w 2180621"/>
                <a:gd name="connsiteY3" fmla="*/ 2391291 h 2391291"/>
                <a:gd name="connsiteX0" fmla="*/ 0 w 2155841"/>
                <a:gd name="connsiteY0" fmla="*/ 0 h 755797"/>
                <a:gd name="connsiteX1" fmla="*/ 786758 w 2155841"/>
                <a:gd name="connsiteY1" fmla="*/ 755797 h 755797"/>
                <a:gd name="connsiteX2" fmla="*/ 2155841 w 2155841"/>
                <a:gd name="connsiteY2" fmla="*/ 755797 h 755797"/>
                <a:gd name="connsiteX0" fmla="*/ 0 w 2038137"/>
                <a:gd name="connsiteY0" fmla="*/ 0 h 761992"/>
                <a:gd name="connsiteX1" fmla="*/ 786758 w 2038137"/>
                <a:gd name="connsiteY1" fmla="*/ 755797 h 761992"/>
                <a:gd name="connsiteX2" fmla="*/ 2038137 w 2038137"/>
                <a:gd name="connsiteY2" fmla="*/ 761992 h 761992"/>
                <a:gd name="connsiteX0" fmla="*/ 0 w 2038137"/>
                <a:gd name="connsiteY0" fmla="*/ 0 h 805357"/>
                <a:gd name="connsiteX1" fmla="*/ 786758 w 2038137"/>
                <a:gd name="connsiteY1" fmla="*/ 755797 h 805357"/>
                <a:gd name="connsiteX2" fmla="*/ 2038137 w 2038137"/>
                <a:gd name="connsiteY2" fmla="*/ 805357 h 805357"/>
                <a:gd name="connsiteX0" fmla="*/ 0 w 2038137"/>
                <a:gd name="connsiteY0" fmla="*/ 0 h 805357"/>
                <a:gd name="connsiteX1" fmla="*/ 830123 w 2038137"/>
                <a:gd name="connsiteY1" fmla="*/ 780577 h 805357"/>
                <a:gd name="connsiteX2" fmla="*/ 2038137 w 2038137"/>
                <a:gd name="connsiteY2" fmla="*/ 805357 h 805357"/>
                <a:gd name="connsiteX0" fmla="*/ 0 w 2038137"/>
                <a:gd name="connsiteY0" fmla="*/ 0 h 780577"/>
                <a:gd name="connsiteX1" fmla="*/ 830123 w 2038137"/>
                <a:gd name="connsiteY1" fmla="*/ 780577 h 780577"/>
                <a:gd name="connsiteX2" fmla="*/ 2038137 w 2038137"/>
                <a:gd name="connsiteY2" fmla="*/ 774382 h 780577"/>
                <a:gd name="connsiteX0" fmla="*/ 0 w 2038137"/>
                <a:gd name="connsiteY0" fmla="*/ 0 h 792967"/>
                <a:gd name="connsiteX1" fmla="*/ 830123 w 2038137"/>
                <a:gd name="connsiteY1" fmla="*/ 780577 h 792967"/>
                <a:gd name="connsiteX2" fmla="*/ 2038137 w 2038137"/>
                <a:gd name="connsiteY2" fmla="*/ 792967 h 792967"/>
                <a:gd name="connsiteX0" fmla="*/ 0 w 2038137"/>
                <a:gd name="connsiteY0" fmla="*/ 0 h 780577"/>
                <a:gd name="connsiteX1" fmla="*/ 830123 w 2038137"/>
                <a:gd name="connsiteY1" fmla="*/ 780577 h 780577"/>
                <a:gd name="connsiteX2" fmla="*/ 2038137 w 2038137"/>
                <a:gd name="connsiteY2" fmla="*/ 761992 h 780577"/>
                <a:gd name="connsiteX0" fmla="*/ 0 w 2038137"/>
                <a:gd name="connsiteY0" fmla="*/ 0 h 792967"/>
                <a:gd name="connsiteX1" fmla="*/ 830123 w 2038137"/>
                <a:gd name="connsiteY1" fmla="*/ 780577 h 792967"/>
                <a:gd name="connsiteX2" fmla="*/ 2038137 w 2038137"/>
                <a:gd name="connsiteY2" fmla="*/ 792967 h 792967"/>
                <a:gd name="connsiteX0" fmla="*/ 0 w 2038137"/>
                <a:gd name="connsiteY0" fmla="*/ 0 h 780577"/>
                <a:gd name="connsiteX1" fmla="*/ 830123 w 2038137"/>
                <a:gd name="connsiteY1" fmla="*/ 780577 h 780577"/>
                <a:gd name="connsiteX2" fmla="*/ 2038137 w 2038137"/>
                <a:gd name="connsiteY2" fmla="*/ 774382 h 780577"/>
                <a:gd name="connsiteX0" fmla="*/ 0 w 2174426"/>
                <a:gd name="connsiteY0" fmla="*/ 0 h 786772"/>
                <a:gd name="connsiteX1" fmla="*/ 830123 w 2174426"/>
                <a:gd name="connsiteY1" fmla="*/ 780577 h 786772"/>
                <a:gd name="connsiteX2" fmla="*/ 2174426 w 2174426"/>
                <a:gd name="connsiteY2" fmla="*/ 786772 h 786772"/>
                <a:gd name="connsiteX0" fmla="*/ 0 w 2100087"/>
                <a:gd name="connsiteY0" fmla="*/ 0 h 786772"/>
                <a:gd name="connsiteX1" fmla="*/ 830123 w 2100087"/>
                <a:gd name="connsiteY1" fmla="*/ 780577 h 786772"/>
                <a:gd name="connsiteX2" fmla="*/ 2100087 w 2100087"/>
                <a:gd name="connsiteY2" fmla="*/ 786772 h 786772"/>
                <a:gd name="connsiteX0" fmla="*/ 0 w 2087697"/>
                <a:gd name="connsiteY0" fmla="*/ 0 h 1115110"/>
                <a:gd name="connsiteX1" fmla="*/ 830123 w 2087697"/>
                <a:gd name="connsiteY1" fmla="*/ 780577 h 1115110"/>
                <a:gd name="connsiteX2" fmla="*/ 2087697 w 2087697"/>
                <a:gd name="connsiteY2" fmla="*/ 1115110 h 1115110"/>
                <a:gd name="connsiteX0" fmla="*/ 0 w 2087697"/>
                <a:gd name="connsiteY0" fmla="*/ 0 h 1133695"/>
                <a:gd name="connsiteX1" fmla="*/ 1208014 w 2087697"/>
                <a:gd name="connsiteY1" fmla="*/ 1133695 h 1133695"/>
                <a:gd name="connsiteX2" fmla="*/ 2087697 w 2087697"/>
                <a:gd name="connsiteY2" fmla="*/ 1115110 h 1133695"/>
                <a:gd name="connsiteX0" fmla="*/ 0 w 2087697"/>
                <a:gd name="connsiteY0" fmla="*/ 0 h 1115110"/>
                <a:gd name="connsiteX1" fmla="*/ 1208014 w 2087697"/>
                <a:gd name="connsiteY1" fmla="*/ 1115110 h 1115110"/>
                <a:gd name="connsiteX2" fmla="*/ 2087697 w 2087697"/>
                <a:gd name="connsiteY2" fmla="*/ 1115110 h 1115110"/>
                <a:gd name="connsiteX0" fmla="*/ 0 w 2087697"/>
                <a:gd name="connsiteY0" fmla="*/ 0 h 1115110"/>
                <a:gd name="connsiteX1" fmla="*/ 1164650 w 2087697"/>
                <a:gd name="connsiteY1" fmla="*/ 1115110 h 1115110"/>
                <a:gd name="connsiteX2" fmla="*/ 2087697 w 2087697"/>
                <a:gd name="connsiteY2" fmla="*/ 1115110 h 1115110"/>
              </a:gdLst>
              <a:ahLst/>
              <a:cxnLst>
                <a:cxn ang="0">
                  <a:pos x="connsiteX0" y="connsiteY0"/>
                </a:cxn>
                <a:cxn ang="0">
                  <a:pos x="connsiteX1" y="connsiteY1"/>
                </a:cxn>
                <a:cxn ang="0">
                  <a:pos x="connsiteX2" y="connsiteY2"/>
                </a:cxn>
              </a:cxnLst>
              <a:rect l="l" t="t" r="r" b="b"/>
              <a:pathLst>
                <a:path w="2087697" h="1115110">
                  <a:moveTo>
                    <a:pt x="0" y="0"/>
                  </a:moveTo>
                  <a:lnTo>
                    <a:pt x="1164650" y="1115110"/>
                  </a:lnTo>
                  <a:lnTo>
                    <a:pt x="2087697" y="1115110"/>
                  </a:lnTo>
                </a:path>
              </a:pathLst>
            </a:custGeom>
            <a:ln w="50800">
              <a:solidFill>
                <a:schemeClr val="accent6">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1" name="Picture 100"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093" y="3373826"/>
              <a:ext cx="431800" cy="203200"/>
            </a:xfrm>
            <a:prstGeom prst="rect">
              <a:avLst/>
            </a:prstGeom>
          </p:spPr>
        </p:pic>
        <p:pic>
          <p:nvPicPr>
            <p:cNvPr id="102" name="Picture 10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97" y="4418314"/>
              <a:ext cx="431800" cy="203200"/>
            </a:xfrm>
            <a:prstGeom prst="rect">
              <a:avLst/>
            </a:prstGeom>
          </p:spPr>
        </p:pic>
        <p:pic>
          <p:nvPicPr>
            <p:cNvPr id="103" name="Picture 10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093" y="4092453"/>
              <a:ext cx="431800" cy="203200"/>
            </a:xfrm>
            <a:prstGeom prst="rect">
              <a:avLst/>
            </a:prstGeom>
          </p:spPr>
        </p:pic>
      </p:grpSp>
      <p:sp>
        <p:nvSpPr>
          <p:cNvPr id="114" name="TextBox 113"/>
          <p:cNvSpPr txBox="1"/>
          <p:nvPr/>
        </p:nvSpPr>
        <p:spPr>
          <a:xfrm>
            <a:off x="3466083" y="994410"/>
            <a:ext cx="2061601" cy="461665"/>
          </a:xfrm>
          <a:prstGeom prst="rect">
            <a:avLst/>
          </a:prstGeom>
          <a:noFill/>
        </p:spPr>
        <p:txBody>
          <a:bodyPr wrap="square" rtlCol="0">
            <a:spAutoFit/>
          </a:bodyPr>
          <a:lstStyle/>
          <a:p>
            <a:r>
              <a:rPr lang="en-US" sz="2400" u="sng" dirty="0" smtClean="0"/>
              <a:t>Shortest Path </a:t>
            </a:r>
          </a:p>
        </p:txBody>
      </p:sp>
      <p:pic>
        <p:nvPicPr>
          <p:cNvPr id="115" name="Picture 1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121" y="3328066"/>
            <a:ext cx="850900" cy="203200"/>
          </a:xfrm>
          <a:prstGeom prst="rect">
            <a:avLst/>
          </a:prstGeom>
        </p:spPr>
      </p:pic>
      <p:pic>
        <p:nvPicPr>
          <p:cNvPr id="116" name="Picture 11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7121" y="2918666"/>
            <a:ext cx="850900" cy="203200"/>
          </a:xfrm>
          <a:prstGeom prst="rect">
            <a:avLst/>
          </a:prstGeom>
        </p:spPr>
      </p:pic>
      <p:sp>
        <p:nvSpPr>
          <p:cNvPr id="118" name="Rectangle 117"/>
          <p:cNvSpPr/>
          <p:nvPr/>
        </p:nvSpPr>
        <p:spPr>
          <a:xfrm>
            <a:off x="2732574" y="4373728"/>
            <a:ext cx="3250315" cy="923330"/>
          </a:xfrm>
          <a:prstGeom prst="rect">
            <a:avLst/>
          </a:prstGeom>
        </p:spPr>
        <p:txBody>
          <a:bodyPr wrap="square">
            <a:spAutoFit/>
          </a:bodyPr>
          <a:lstStyle/>
          <a:p>
            <a:pPr algn="ctr"/>
            <a:r>
              <a:rPr lang="en-US" dirty="0" smtClean="0"/>
              <a:t>The path with the shortest length between two nodes (distance).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Trajan Pro"/>
                <a:ea typeface="Helvetica" pitchFamily="36" charset="0"/>
                <a:cs typeface="Trajan Pro"/>
              </a:rPr>
              <a:t>PATHOLOGY: summary</a:t>
            </a:r>
            <a:endParaRPr lang="en-US" sz="2000" b="1" i="1" dirty="0" smtClean="0">
              <a:solidFill>
                <a:schemeClr val="bg1">
                  <a:lumMod val="95000"/>
                </a:schemeClr>
              </a:solidFill>
              <a:latin typeface="Trajan Pro"/>
              <a:ea typeface="Helvetica" pitchFamily="36" charset="0"/>
              <a:cs typeface="Trajan Pro"/>
            </a:endParaRPr>
          </a:p>
        </p:txBody>
      </p:sp>
      <p:grpSp>
        <p:nvGrpSpPr>
          <p:cNvPr id="2" name="Group 3"/>
          <p:cNvGrpSpPr/>
          <p:nvPr/>
        </p:nvGrpSpPr>
        <p:grpSpPr>
          <a:xfrm>
            <a:off x="369825" y="1909002"/>
            <a:ext cx="2670048" cy="2673804"/>
            <a:chOff x="73152" y="2743200"/>
            <a:chExt cx="2670048" cy="2673804"/>
          </a:xfrm>
        </p:grpSpPr>
        <p:grpSp>
          <p:nvGrpSpPr>
            <p:cNvPr id="3" name="Group 456"/>
            <p:cNvGrpSpPr/>
            <p:nvPr/>
          </p:nvGrpSpPr>
          <p:grpSpPr>
            <a:xfrm>
              <a:off x="73152" y="2743200"/>
              <a:ext cx="2670048" cy="2673804"/>
              <a:chOff x="73152" y="69396"/>
              <a:chExt cx="2670048" cy="2673804"/>
            </a:xfrm>
          </p:grpSpPr>
          <p:cxnSp>
            <p:nvCxnSpPr>
              <p:cNvPr id="7" name="Straight Connector 6"/>
              <p:cNvCxnSpPr>
                <a:stCxn id="10" idx="2"/>
                <a:endCxn id="9"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9" idx="4"/>
                <a:endCxn id="12"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2</a:t>
                </a:r>
                <a:endParaRPr lang="en-US" sz="2400" b="1" dirty="0">
                  <a:solidFill>
                    <a:schemeClr val="tx1"/>
                  </a:solidFill>
                </a:endParaRPr>
              </a:p>
            </p:txBody>
          </p:sp>
          <p:sp>
            <p:nvSpPr>
              <p:cNvPr id="10" name="Oval 9"/>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1" name="Oval 10"/>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2" name="Oval 11"/>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3</a:t>
                </a:r>
                <a:endParaRPr lang="en-US" sz="2400" b="1" dirty="0">
                  <a:solidFill>
                    <a:schemeClr val="tx1"/>
                  </a:solidFill>
                </a:endParaRPr>
              </a:p>
            </p:txBody>
          </p:sp>
          <p:cxnSp>
            <p:nvCxnSpPr>
              <p:cNvPr id="13" name="Straight Connector 12"/>
              <p:cNvCxnSpPr>
                <a:stCxn id="12" idx="6"/>
                <a:endCxn id="11"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0"/>
                <a:endCxn id="10"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6" name="Straight Connector 15"/>
              <p:cNvCxnSpPr>
                <a:stCxn id="15" idx="5"/>
                <a:endCxn id="9"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Freeform 5"/>
            <p:cNvSpPr/>
            <p:nvPr/>
          </p:nvSpPr>
          <p:spPr>
            <a:xfrm>
              <a:off x="158594" y="3067836"/>
              <a:ext cx="2298325" cy="230456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Lst>
              <a:ahLst/>
              <a:cxnLst>
                <a:cxn ang="0">
                  <a:pos x="connsiteX0" y="connsiteY0"/>
                </a:cxn>
                <a:cxn ang="0">
                  <a:pos x="connsiteX1" y="connsiteY1"/>
                </a:cxn>
                <a:cxn ang="0">
                  <a:pos x="connsiteX2" y="connsiteY2"/>
                </a:cxn>
                <a:cxn ang="0">
                  <a:pos x="connsiteX3" y="connsiteY3"/>
                </a:cxn>
              </a:cxnLst>
              <a:rect l="l" t="t" r="r" b="b"/>
              <a:pathLst>
                <a:path w="2298325" h="2304561">
                  <a:moveTo>
                    <a:pt x="0" y="0"/>
                  </a:moveTo>
                  <a:lnTo>
                    <a:pt x="799148" y="799162"/>
                  </a:lnTo>
                  <a:lnTo>
                    <a:pt x="805343" y="2304561"/>
                  </a:lnTo>
                  <a:lnTo>
                    <a:pt x="2298325" y="2304560"/>
                  </a:lnTo>
                </a:path>
              </a:pathLst>
            </a:custGeom>
            <a:ln w="50800">
              <a:solidFill>
                <a:schemeClr val="accent1"/>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7" name="TextBox 16"/>
          <p:cNvSpPr txBox="1"/>
          <p:nvPr/>
        </p:nvSpPr>
        <p:spPr>
          <a:xfrm>
            <a:off x="1278028" y="1138998"/>
            <a:ext cx="2061601" cy="461665"/>
          </a:xfrm>
          <a:prstGeom prst="rect">
            <a:avLst/>
          </a:prstGeom>
          <a:noFill/>
        </p:spPr>
        <p:txBody>
          <a:bodyPr wrap="square" rtlCol="0">
            <a:spAutoFit/>
          </a:bodyPr>
          <a:lstStyle/>
          <a:p>
            <a:r>
              <a:rPr lang="en-US" sz="2400" u="sng" dirty="0" smtClean="0"/>
              <a:t>Diameter</a:t>
            </a:r>
            <a:endParaRPr lang="en-US" sz="2400" u="sng" dirty="0"/>
          </a:p>
        </p:txBody>
      </p:sp>
      <p:pic>
        <p:nvPicPr>
          <p:cNvPr id="18" name="Picture 17"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306" y="3362743"/>
            <a:ext cx="850900" cy="203200"/>
          </a:xfrm>
          <a:prstGeom prst="rect">
            <a:avLst/>
          </a:prstGeom>
        </p:spPr>
      </p:pic>
      <p:grpSp>
        <p:nvGrpSpPr>
          <p:cNvPr id="4" name="Group 50"/>
          <p:cNvGrpSpPr/>
          <p:nvPr/>
        </p:nvGrpSpPr>
        <p:grpSpPr>
          <a:xfrm>
            <a:off x="4264401" y="1976734"/>
            <a:ext cx="2670048" cy="2673804"/>
            <a:chOff x="73152" y="2743200"/>
            <a:chExt cx="2670048" cy="2673804"/>
          </a:xfrm>
        </p:grpSpPr>
        <p:grpSp>
          <p:nvGrpSpPr>
            <p:cNvPr id="5" name="Group 469"/>
            <p:cNvGrpSpPr/>
            <p:nvPr/>
          </p:nvGrpSpPr>
          <p:grpSpPr>
            <a:xfrm>
              <a:off x="73152" y="2743200"/>
              <a:ext cx="2670048" cy="2673804"/>
              <a:chOff x="73152" y="69396"/>
              <a:chExt cx="2670048" cy="2673804"/>
            </a:xfrm>
          </p:grpSpPr>
          <p:cxnSp>
            <p:nvCxnSpPr>
              <p:cNvPr id="54" name="Straight Connector 53"/>
              <p:cNvCxnSpPr>
                <a:stCxn id="57" idx="2"/>
                <a:endCxn id="56"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4"/>
                <a:endCxn id="59"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56" name="Oval 55"/>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2</a:t>
                </a:r>
                <a:endParaRPr lang="en-US" sz="2400" b="1" dirty="0">
                  <a:solidFill>
                    <a:schemeClr val="tx1"/>
                  </a:solidFill>
                </a:endParaRPr>
              </a:p>
            </p:txBody>
          </p:sp>
          <p:sp>
            <p:nvSpPr>
              <p:cNvPr id="57" name="Oval 56"/>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58" name="Oval 57"/>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59" name="Oval 58"/>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3</a:t>
                </a:r>
                <a:endParaRPr lang="en-US" sz="2400" b="1" dirty="0">
                  <a:solidFill>
                    <a:schemeClr val="tx1"/>
                  </a:solidFill>
                </a:endParaRPr>
              </a:p>
            </p:txBody>
          </p:sp>
          <p:cxnSp>
            <p:nvCxnSpPr>
              <p:cNvPr id="60" name="Straight Connector 59"/>
              <p:cNvCxnSpPr>
                <a:stCxn id="59" idx="6"/>
                <a:endCxn id="58"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58" idx="0"/>
                <a:endCxn id="57"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62" name="Oval 61"/>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63" name="Straight Connector 62"/>
              <p:cNvCxnSpPr>
                <a:stCxn id="62" idx="5"/>
                <a:endCxn id="56"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3" name="Freeform 52"/>
            <p:cNvSpPr/>
            <p:nvPr/>
          </p:nvSpPr>
          <p:spPr>
            <a:xfrm>
              <a:off x="158594" y="3067836"/>
              <a:ext cx="2298325" cy="2304561"/>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Lst>
              <a:ahLst/>
              <a:cxnLst>
                <a:cxn ang="0">
                  <a:pos x="connsiteX0" y="connsiteY0"/>
                </a:cxn>
                <a:cxn ang="0">
                  <a:pos x="connsiteX1" y="connsiteY1"/>
                </a:cxn>
                <a:cxn ang="0">
                  <a:pos x="connsiteX2" y="connsiteY2"/>
                </a:cxn>
                <a:cxn ang="0">
                  <a:pos x="connsiteX3" y="connsiteY3"/>
                </a:cxn>
              </a:cxnLst>
              <a:rect l="l" t="t" r="r" b="b"/>
              <a:pathLst>
                <a:path w="2298325" h="2304561">
                  <a:moveTo>
                    <a:pt x="0" y="0"/>
                  </a:moveTo>
                  <a:lnTo>
                    <a:pt x="799148" y="799162"/>
                  </a:lnTo>
                  <a:lnTo>
                    <a:pt x="805343" y="2304561"/>
                  </a:lnTo>
                  <a:lnTo>
                    <a:pt x="2298325" y="2304560"/>
                  </a:lnTo>
                </a:path>
              </a:pathLst>
            </a:custGeom>
            <a:ln w="50800">
              <a:solidFill>
                <a:schemeClr val="accent1"/>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4" name="TextBox 63"/>
          <p:cNvSpPr txBox="1"/>
          <p:nvPr/>
        </p:nvSpPr>
        <p:spPr>
          <a:xfrm>
            <a:off x="5207018" y="1138998"/>
            <a:ext cx="3087108" cy="461665"/>
          </a:xfrm>
          <a:prstGeom prst="rect">
            <a:avLst/>
          </a:prstGeom>
          <a:noFill/>
        </p:spPr>
        <p:txBody>
          <a:bodyPr wrap="square" rtlCol="0">
            <a:spAutoFit/>
          </a:bodyPr>
          <a:lstStyle/>
          <a:p>
            <a:r>
              <a:rPr lang="en-US" sz="2400" u="sng" dirty="0" smtClean="0"/>
              <a:t>Average Path Length</a:t>
            </a:r>
            <a:endParaRPr lang="en-US" sz="2400" u="sng" dirty="0"/>
          </a:p>
        </p:txBody>
      </p:sp>
      <p:pic>
        <p:nvPicPr>
          <p:cNvPr id="65" name="Picture 6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246" y="3160407"/>
            <a:ext cx="2286000" cy="1257300"/>
          </a:xfrm>
          <a:prstGeom prst="rect">
            <a:avLst/>
          </a:prstGeom>
        </p:spPr>
      </p:pic>
      <p:sp>
        <p:nvSpPr>
          <p:cNvPr id="66" name="Rectangle 65"/>
          <p:cNvSpPr/>
          <p:nvPr/>
        </p:nvSpPr>
        <p:spPr>
          <a:xfrm>
            <a:off x="637944" y="4753569"/>
            <a:ext cx="2884362" cy="646331"/>
          </a:xfrm>
          <a:prstGeom prst="rect">
            <a:avLst/>
          </a:prstGeom>
        </p:spPr>
        <p:txBody>
          <a:bodyPr wrap="square">
            <a:spAutoFit/>
          </a:bodyPr>
          <a:lstStyle/>
          <a:p>
            <a:pPr algn="ctr"/>
            <a:r>
              <a:rPr lang="en-US" dirty="0" smtClean="0"/>
              <a:t>The longest shortest path in a graph</a:t>
            </a:r>
            <a:endParaRPr lang="en-US" dirty="0"/>
          </a:p>
        </p:txBody>
      </p:sp>
      <p:sp>
        <p:nvSpPr>
          <p:cNvPr id="67" name="Rectangle 66"/>
          <p:cNvSpPr/>
          <p:nvPr/>
        </p:nvSpPr>
        <p:spPr>
          <a:xfrm>
            <a:off x="4191000" y="4753569"/>
            <a:ext cx="3852333" cy="646331"/>
          </a:xfrm>
          <a:prstGeom prst="rect">
            <a:avLst/>
          </a:prstGeom>
        </p:spPr>
        <p:txBody>
          <a:bodyPr wrap="square">
            <a:spAutoFit/>
          </a:bodyPr>
          <a:lstStyle/>
          <a:p>
            <a:pPr algn="ctr"/>
            <a:r>
              <a:rPr lang="en-US" dirty="0" smtClean="0"/>
              <a:t>The average of the shortest paths for all pairs of nodes.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Trajan Pro"/>
                <a:ea typeface="Helvetica" pitchFamily="36" charset="0"/>
                <a:cs typeface="Trajan Pro"/>
              </a:rPr>
              <a:t>PATHOLOGY: summary</a:t>
            </a:r>
            <a:endParaRPr lang="en-US" sz="2000" b="1" i="1" dirty="0" smtClean="0">
              <a:solidFill>
                <a:schemeClr val="bg1">
                  <a:lumMod val="95000"/>
                </a:schemeClr>
              </a:solidFill>
              <a:latin typeface="Trajan Pro"/>
              <a:ea typeface="Helvetica" pitchFamily="36" charset="0"/>
              <a:cs typeface="Trajan Pro"/>
            </a:endParaRPr>
          </a:p>
        </p:txBody>
      </p:sp>
      <p:grpSp>
        <p:nvGrpSpPr>
          <p:cNvPr id="2" name="Group 3"/>
          <p:cNvGrpSpPr/>
          <p:nvPr/>
        </p:nvGrpSpPr>
        <p:grpSpPr>
          <a:xfrm>
            <a:off x="253645" y="1591332"/>
            <a:ext cx="2670048" cy="2673804"/>
            <a:chOff x="73152" y="7418697"/>
            <a:chExt cx="2670048" cy="2673804"/>
          </a:xfrm>
        </p:grpSpPr>
        <p:grpSp>
          <p:nvGrpSpPr>
            <p:cNvPr id="3" name="Group 443"/>
            <p:cNvGrpSpPr/>
            <p:nvPr/>
          </p:nvGrpSpPr>
          <p:grpSpPr>
            <a:xfrm>
              <a:off x="73152" y="7418697"/>
              <a:ext cx="2670048" cy="2673804"/>
              <a:chOff x="73152" y="69396"/>
              <a:chExt cx="2670048" cy="2673804"/>
            </a:xfrm>
          </p:grpSpPr>
          <p:cxnSp>
            <p:nvCxnSpPr>
              <p:cNvPr id="7" name="Straight Connector 6"/>
              <p:cNvCxnSpPr>
                <a:stCxn id="10" idx="2"/>
                <a:endCxn id="9"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9" idx="4"/>
                <a:endCxn id="12"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9" name="Oval 8"/>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2</a:t>
                </a:r>
                <a:endParaRPr lang="en-US" sz="2400" b="1" dirty="0">
                  <a:solidFill>
                    <a:schemeClr val="tx1"/>
                  </a:solidFill>
                </a:endParaRPr>
              </a:p>
            </p:txBody>
          </p:sp>
          <p:sp>
            <p:nvSpPr>
              <p:cNvPr id="10" name="Oval 9"/>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1" name="Oval 10"/>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2" name="Oval 11"/>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3</a:t>
                </a:r>
                <a:endParaRPr lang="en-US" sz="2400" b="1" dirty="0">
                  <a:solidFill>
                    <a:schemeClr val="tx1"/>
                  </a:solidFill>
                </a:endParaRPr>
              </a:p>
            </p:txBody>
          </p:sp>
          <p:cxnSp>
            <p:nvCxnSpPr>
              <p:cNvPr id="13" name="Straight Connector 12"/>
              <p:cNvCxnSpPr>
                <a:stCxn id="12" idx="6"/>
                <a:endCxn id="11"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1" idx="0"/>
                <a:endCxn id="10"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5" name="Oval 14"/>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6" name="Straight Connector 15"/>
              <p:cNvCxnSpPr>
                <a:stCxn id="15" idx="5"/>
                <a:endCxn id="9"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Freeform 5"/>
            <p:cNvSpPr/>
            <p:nvPr/>
          </p:nvSpPr>
          <p:spPr>
            <a:xfrm>
              <a:off x="1269690" y="8621095"/>
              <a:ext cx="1115364" cy="110891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0" fmla="*/ 0 w 2000968"/>
                <a:gd name="connsiteY0" fmla="*/ 0 h 2230219"/>
                <a:gd name="connsiteX1" fmla="*/ 1115090 w 2000968"/>
                <a:gd name="connsiteY1" fmla="*/ 1127501 h 2230219"/>
                <a:gd name="connsiteX2" fmla="*/ 1994773 w 2000968"/>
                <a:gd name="connsiteY2" fmla="*/ 1115110 h 2230219"/>
                <a:gd name="connsiteX3" fmla="*/ 2000968 w 2000968"/>
                <a:gd name="connsiteY3" fmla="*/ 2224024 h 2230219"/>
                <a:gd name="connsiteX4" fmla="*/ 892074 w 2000968"/>
                <a:gd name="connsiteY4" fmla="*/ 2230219 h 2230219"/>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85879 w 2000968"/>
                <a:gd name="connsiteY4" fmla="*/ 2211634 h 2224024"/>
                <a:gd name="connsiteX0" fmla="*/ 229211 w 1115089"/>
                <a:gd name="connsiteY0" fmla="*/ 12391 h 1108914"/>
                <a:gd name="connsiteX1" fmla="*/ 1108894 w 1115089"/>
                <a:gd name="connsiteY1" fmla="*/ 0 h 1108914"/>
                <a:gd name="connsiteX2" fmla="*/ 1115089 w 1115089"/>
                <a:gd name="connsiteY2" fmla="*/ 1108914 h 1108914"/>
                <a:gd name="connsiteX3" fmla="*/ 0 w 1115089"/>
                <a:gd name="connsiteY3" fmla="*/ 1096524 h 1108914"/>
                <a:gd name="connsiteX0" fmla="*/ 0 w 1152261"/>
                <a:gd name="connsiteY0" fmla="*/ 0 h 1127499"/>
                <a:gd name="connsiteX1" fmla="*/ 1146066 w 1152261"/>
                <a:gd name="connsiteY1" fmla="*/ 18585 h 1127499"/>
                <a:gd name="connsiteX2" fmla="*/ 1152261 w 1152261"/>
                <a:gd name="connsiteY2" fmla="*/ 1127499 h 1127499"/>
                <a:gd name="connsiteX3" fmla="*/ 37172 w 1152261"/>
                <a:gd name="connsiteY3" fmla="*/ 1115109 h 1127499"/>
                <a:gd name="connsiteX0" fmla="*/ 0 w 1152261"/>
                <a:gd name="connsiteY0" fmla="*/ 0 h 1127499"/>
                <a:gd name="connsiteX1" fmla="*/ 1146066 w 1152261"/>
                <a:gd name="connsiteY1" fmla="*/ 18585 h 1127499"/>
                <a:gd name="connsiteX2" fmla="*/ 1152261 w 1152261"/>
                <a:gd name="connsiteY2" fmla="*/ 1127499 h 1127499"/>
                <a:gd name="connsiteX3" fmla="*/ 37172 w 1152261"/>
                <a:gd name="connsiteY3" fmla="*/ 1115109 h 1127499"/>
                <a:gd name="connsiteX4" fmla="*/ 0 w 1152261"/>
                <a:gd name="connsiteY4" fmla="*/ 0 h 1127499"/>
                <a:gd name="connsiteX0" fmla="*/ 0 w 1127481"/>
                <a:gd name="connsiteY0" fmla="*/ 0 h 1133694"/>
                <a:gd name="connsiteX1" fmla="*/ 1121286 w 1127481"/>
                <a:gd name="connsiteY1" fmla="*/ 24780 h 1133694"/>
                <a:gd name="connsiteX2" fmla="*/ 1127481 w 1127481"/>
                <a:gd name="connsiteY2" fmla="*/ 1133694 h 1133694"/>
                <a:gd name="connsiteX3" fmla="*/ 12392 w 1127481"/>
                <a:gd name="connsiteY3" fmla="*/ 1121304 h 1133694"/>
                <a:gd name="connsiteX4" fmla="*/ 0 w 1127481"/>
                <a:gd name="connsiteY4" fmla="*/ 0 h 1133694"/>
                <a:gd name="connsiteX0" fmla="*/ 12388 w 1115089"/>
                <a:gd name="connsiteY0" fmla="*/ 0 h 1121304"/>
                <a:gd name="connsiteX1" fmla="*/ 1108894 w 1115089"/>
                <a:gd name="connsiteY1" fmla="*/ 12390 h 1121304"/>
                <a:gd name="connsiteX2" fmla="*/ 1115089 w 1115089"/>
                <a:gd name="connsiteY2" fmla="*/ 1121304 h 1121304"/>
                <a:gd name="connsiteX3" fmla="*/ 0 w 1115089"/>
                <a:gd name="connsiteY3" fmla="*/ 1108914 h 1121304"/>
                <a:gd name="connsiteX4" fmla="*/ 12388 w 1115089"/>
                <a:gd name="connsiteY4" fmla="*/ 0 h 1121304"/>
                <a:gd name="connsiteX0" fmla="*/ 0 w 1121286"/>
                <a:gd name="connsiteY0" fmla="*/ 0 h 1121304"/>
                <a:gd name="connsiteX1" fmla="*/ 1115091 w 1121286"/>
                <a:gd name="connsiteY1" fmla="*/ 12390 h 1121304"/>
                <a:gd name="connsiteX2" fmla="*/ 1121286 w 1121286"/>
                <a:gd name="connsiteY2" fmla="*/ 1121304 h 1121304"/>
                <a:gd name="connsiteX3" fmla="*/ 6197 w 1121286"/>
                <a:gd name="connsiteY3" fmla="*/ 1108914 h 1121304"/>
                <a:gd name="connsiteX4" fmla="*/ 0 w 1121286"/>
                <a:gd name="connsiteY4" fmla="*/ 0 h 1121304"/>
                <a:gd name="connsiteX0" fmla="*/ 6468 w 1115364"/>
                <a:gd name="connsiteY0" fmla="*/ 6196 h 1108914"/>
                <a:gd name="connsiteX1" fmla="*/ 1109169 w 1115364"/>
                <a:gd name="connsiteY1" fmla="*/ 0 h 1108914"/>
                <a:gd name="connsiteX2" fmla="*/ 1115364 w 1115364"/>
                <a:gd name="connsiteY2" fmla="*/ 1108914 h 1108914"/>
                <a:gd name="connsiteX3" fmla="*/ 275 w 1115364"/>
                <a:gd name="connsiteY3" fmla="*/ 1096524 h 1108914"/>
                <a:gd name="connsiteX4" fmla="*/ 6468 w 1115364"/>
                <a:gd name="connsiteY4" fmla="*/ 6196 h 1108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364" h="1108914">
                  <a:moveTo>
                    <a:pt x="6468" y="6196"/>
                  </a:moveTo>
                  <a:lnTo>
                    <a:pt x="1109169" y="0"/>
                  </a:lnTo>
                  <a:lnTo>
                    <a:pt x="1115364" y="1108914"/>
                  </a:lnTo>
                  <a:lnTo>
                    <a:pt x="275" y="1096524"/>
                  </a:lnTo>
                  <a:cubicBezTo>
                    <a:pt x="-1791" y="726886"/>
                    <a:pt x="8534" y="375834"/>
                    <a:pt x="6468" y="6196"/>
                  </a:cubicBezTo>
                  <a:close/>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7" name="TextBox 16"/>
          <p:cNvSpPr txBox="1"/>
          <p:nvPr/>
        </p:nvSpPr>
        <p:spPr>
          <a:xfrm>
            <a:off x="1094893" y="1129667"/>
            <a:ext cx="2429785" cy="461665"/>
          </a:xfrm>
          <a:prstGeom prst="rect">
            <a:avLst/>
          </a:prstGeom>
          <a:noFill/>
        </p:spPr>
        <p:txBody>
          <a:bodyPr wrap="square" rtlCol="0">
            <a:spAutoFit/>
          </a:bodyPr>
          <a:lstStyle/>
          <a:p>
            <a:r>
              <a:rPr lang="en-US" sz="2400" u="sng" dirty="0" smtClean="0"/>
              <a:t>Cycle</a:t>
            </a:r>
            <a:endParaRPr lang="en-US" sz="2400" u="sng" dirty="0"/>
          </a:p>
        </p:txBody>
      </p:sp>
      <p:grpSp>
        <p:nvGrpSpPr>
          <p:cNvPr id="4" name="Group 17"/>
          <p:cNvGrpSpPr/>
          <p:nvPr/>
        </p:nvGrpSpPr>
        <p:grpSpPr>
          <a:xfrm>
            <a:off x="4726756" y="1558426"/>
            <a:ext cx="2670048" cy="2673804"/>
            <a:chOff x="73152" y="4959804"/>
            <a:chExt cx="2670048" cy="2673804"/>
          </a:xfrm>
        </p:grpSpPr>
        <p:grpSp>
          <p:nvGrpSpPr>
            <p:cNvPr id="5" name="Group 402"/>
            <p:cNvGrpSpPr/>
            <p:nvPr/>
          </p:nvGrpSpPr>
          <p:grpSpPr>
            <a:xfrm>
              <a:off x="73152" y="4959804"/>
              <a:ext cx="2670048" cy="2673804"/>
              <a:chOff x="73152" y="69396"/>
              <a:chExt cx="2670048" cy="2673804"/>
            </a:xfrm>
          </p:grpSpPr>
          <p:cxnSp>
            <p:nvCxnSpPr>
              <p:cNvPr id="21" name="Straight Connector 20"/>
              <p:cNvCxnSpPr>
                <a:stCxn id="24" idx="2"/>
                <a:endCxn id="23"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3" idx="4"/>
                <a:endCxn id="26"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3" name="Oval 22"/>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2</a:t>
                </a:r>
                <a:endParaRPr lang="en-US" sz="2400" b="1" dirty="0">
                  <a:solidFill>
                    <a:schemeClr val="tx1"/>
                  </a:solidFill>
                </a:endParaRPr>
              </a:p>
            </p:txBody>
          </p:sp>
          <p:sp>
            <p:nvSpPr>
              <p:cNvPr id="24" name="Oval 23"/>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25" name="Oval 24"/>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26" name="Oval 25"/>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3</a:t>
                </a:r>
                <a:endParaRPr lang="en-US" sz="2400" b="1" dirty="0">
                  <a:solidFill>
                    <a:schemeClr val="tx1"/>
                  </a:solidFill>
                </a:endParaRPr>
              </a:p>
            </p:txBody>
          </p:sp>
          <p:cxnSp>
            <p:nvCxnSpPr>
              <p:cNvPr id="27" name="Straight Connector 26"/>
              <p:cNvCxnSpPr>
                <a:stCxn id="26" idx="6"/>
                <a:endCxn id="25"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5" idx="0"/>
                <a:endCxn id="24"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30" name="Straight Connector 29"/>
              <p:cNvCxnSpPr>
                <a:stCxn id="29" idx="5"/>
                <a:endCxn id="23"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0" name="Freeform 19"/>
            <p:cNvSpPr/>
            <p:nvPr/>
          </p:nvSpPr>
          <p:spPr>
            <a:xfrm>
              <a:off x="362436" y="5042831"/>
              <a:ext cx="2310715" cy="2527582"/>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715" h="2527582">
                  <a:moveTo>
                    <a:pt x="0" y="0"/>
                  </a:moveTo>
                  <a:lnTo>
                    <a:pt x="774368" y="792967"/>
                  </a:lnTo>
                  <a:lnTo>
                    <a:pt x="2285935" y="792967"/>
                  </a:lnTo>
                  <a:lnTo>
                    <a:pt x="2310715" y="2521387"/>
                  </a:lnTo>
                  <a:lnTo>
                    <a:pt x="799148" y="2527582"/>
                  </a:ln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1" name="TextBox 30"/>
          <p:cNvSpPr txBox="1"/>
          <p:nvPr/>
        </p:nvSpPr>
        <p:spPr>
          <a:xfrm>
            <a:off x="5534458" y="1129667"/>
            <a:ext cx="2810292" cy="461665"/>
          </a:xfrm>
          <a:prstGeom prst="rect">
            <a:avLst/>
          </a:prstGeom>
          <a:noFill/>
        </p:spPr>
        <p:txBody>
          <a:bodyPr wrap="square" rtlCol="0">
            <a:spAutoFit/>
          </a:bodyPr>
          <a:lstStyle/>
          <a:p>
            <a:r>
              <a:rPr lang="en-US" sz="2400" u="sng" dirty="0" smtClean="0"/>
              <a:t>Self-avoiding Path</a:t>
            </a:r>
            <a:endParaRPr lang="en-US" sz="2400" u="sng" dirty="0"/>
          </a:p>
        </p:txBody>
      </p:sp>
      <p:sp>
        <p:nvSpPr>
          <p:cNvPr id="33" name="Rectangle 32"/>
          <p:cNvSpPr/>
          <p:nvPr/>
        </p:nvSpPr>
        <p:spPr>
          <a:xfrm>
            <a:off x="498230" y="4545070"/>
            <a:ext cx="3026448" cy="646331"/>
          </a:xfrm>
          <a:prstGeom prst="rect">
            <a:avLst/>
          </a:prstGeom>
        </p:spPr>
        <p:txBody>
          <a:bodyPr wrap="square">
            <a:spAutoFit/>
          </a:bodyPr>
          <a:lstStyle/>
          <a:p>
            <a:pPr algn="ctr"/>
            <a:r>
              <a:rPr lang="en-US" dirty="0" smtClean="0"/>
              <a:t>A path with the same start and end node. </a:t>
            </a:r>
            <a:endParaRPr lang="en-US" dirty="0"/>
          </a:p>
        </p:txBody>
      </p:sp>
      <p:sp>
        <p:nvSpPr>
          <p:cNvPr id="34" name="Rectangle 33"/>
          <p:cNvSpPr/>
          <p:nvPr/>
        </p:nvSpPr>
        <p:spPr>
          <a:xfrm>
            <a:off x="5016040" y="4545070"/>
            <a:ext cx="3061161" cy="646331"/>
          </a:xfrm>
          <a:prstGeom prst="rect">
            <a:avLst/>
          </a:prstGeom>
        </p:spPr>
        <p:txBody>
          <a:bodyPr wrap="square">
            <a:spAutoFit/>
          </a:bodyPr>
          <a:lstStyle/>
          <a:p>
            <a:pPr algn="ctr"/>
            <a:r>
              <a:rPr lang="en-US" dirty="0" smtClean="0"/>
              <a:t>A path that does not intersect itself.</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Trajan Pro"/>
                <a:ea typeface="Helvetica" pitchFamily="36" charset="0"/>
                <a:cs typeface="Trajan Pro"/>
              </a:rPr>
              <a:t>PATHOLOGY: summary</a:t>
            </a:r>
            <a:endParaRPr lang="en-US" sz="2000" b="1" i="1" dirty="0" smtClean="0">
              <a:solidFill>
                <a:schemeClr val="bg1">
                  <a:lumMod val="95000"/>
                </a:schemeClr>
              </a:solidFill>
              <a:latin typeface="Trajan Pro"/>
              <a:ea typeface="Helvetica" pitchFamily="36" charset="0"/>
              <a:cs typeface="Trajan Pro"/>
            </a:endParaRPr>
          </a:p>
        </p:txBody>
      </p:sp>
      <p:grpSp>
        <p:nvGrpSpPr>
          <p:cNvPr id="2" name="Group 3"/>
          <p:cNvGrpSpPr/>
          <p:nvPr/>
        </p:nvGrpSpPr>
        <p:grpSpPr>
          <a:xfrm>
            <a:off x="205180" y="1435854"/>
            <a:ext cx="2670048" cy="2673804"/>
            <a:chOff x="73152" y="7418697"/>
            <a:chExt cx="2670048" cy="2673804"/>
          </a:xfrm>
        </p:grpSpPr>
        <p:grpSp>
          <p:nvGrpSpPr>
            <p:cNvPr id="3" name="Group 415"/>
            <p:cNvGrpSpPr/>
            <p:nvPr/>
          </p:nvGrpSpPr>
          <p:grpSpPr>
            <a:xfrm>
              <a:off x="73152" y="7418697"/>
              <a:ext cx="2670048" cy="2673804"/>
              <a:chOff x="73152" y="69396"/>
              <a:chExt cx="2670048" cy="2673804"/>
            </a:xfrm>
          </p:grpSpPr>
          <p:cxnSp>
            <p:nvCxnSpPr>
              <p:cNvPr id="8" name="Straight Connector 7"/>
              <p:cNvCxnSpPr>
                <a:stCxn id="11" idx="2"/>
                <a:endCxn id="10"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10" idx="4"/>
                <a:endCxn id="13"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0" name="Oval 9"/>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2</a:t>
                </a:r>
                <a:endParaRPr lang="en-US" sz="2400" b="1" dirty="0">
                  <a:solidFill>
                    <a:schemeClr val="tx1"/>
                  </a:solidFill>
                </a:endParaRPr>
              </a:p>
            </p:txBody>
          </p:sp>
          <p:sp>
            <p:nvSpPr>
              <p:cNvPr id="11" name="Oval 10"/>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12" name="Oval 11"/>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13" name="Oval 12"/>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3</a:t>
                </a:r>
                <a:endParaRPr lang="en-US" sz="2400" b="1" dirty="0">
                  <a:solidFill>
                    <a:schemeClr val="tx1"/>
                  </a:solidFill>
                </a:endParaRPr>
              </a:p>
            </p:txBody>
          </p:sp>
          <p:cxnSp>
            <p:nvCxnSpPr>
              <p:cNvPr id="14" name="Straight Connector 13"/>
              <p:cNvCxnSpPr>
                <a:stCxn id="13" idx="6"/>
                <a:endCxn id="12"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2" idx="0"/>
                <a:endCxn id="11"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16" name="Oval 15"/>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17" name="Straight Connector 16"/>
              <p:cNvCxnSpPr>
                <a:stCxn id="16" idx="5"/>
                <a:endCxn id="10"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6" name="Freeform 5"/>
            <p:cNvSpPr/>
            <p:nvPr/>
          </p:nvSpPr>
          <p:spPr>
            <a:xfrm>
              <a:off x="384086" y="7505986"/>
              <a:ext cx="2000968" cy="222402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968" h="2224024">
                  <a:moveTo>
                    <a:pt x="0" y="0"/>
                  </a:moveTo>
                  <a:lnTo>
                    <a:pt x="1115090" y="1127501"/>
                  </a:lnTo>
                  <a:lnTo>
                    <a:pt x="1994773" y="1115110"/>
                  </a:lnTo>
                  <a:lnTo>
                    <a:pt x="2000968" y="2224024"/>
                  </a:lnTo>
                  <a:lnTo>
                    <a:pt x="892074" y="2211634"/>
                  </a:lnTo>
                  <a:cubicBezTo>
                    <a:pt x="892073" y="1842803"/>
                    <a:pt x="892073" y="1473973"/>
                    <a:pt x="892072" y="1105142"/>
                  </a:cubicBez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Freeform 6"/>
            <p:cNvSpPr/>
            <p:nvPr/>
          </p:nvSpPr>
          <p:spPr>
            <a:xfrm>
              <a:off x="158595" y="7779924"/>
              <a:ext cx="2567382" cy="2285975"/>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29217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30456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0" fmla="*/ 0 w 2690893"/>
                <a:gd name="connsiteY0" fmla="*/ 0 h 2316952"/>
                <a:gd name="connsiteX1" fmla="*/ 799148 w 2690893"/>
                <a:gd name="connsiteY1" fmla="*/ 799162 h 2316952"/>
                <a:gd name="connsiteX2" fmla="*/ 805343 w 2690893"/>
                <a:gd name="connsiteY2" fmla="*/ 2304561 h 2316952"/>
                <a:gd name="connsiteX3" fmla="*/ 2558513 w 2690893"/>
                <a:gd name="connsiteY3" fmla="*/ 2316950 h 2316952"/>
                <a:gd name="connsiteX4" fmla="*/ 2567182 w 2690893"/>
                <a:gd name="connsiteY4" fmla="*/ 2305627 h 2316952"/>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2505232 w 2677496"/>
                <a:gd name="connsiteY5"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1080395 w 2677496"/>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11427 w 2558513"/>
                <a:gd name="connsiteY4" fmla="*/ 471890 h 2316950"/>
                <a:gd name="connsiteX5" fmla="*/ 1080395 w 2558513"/>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54792 w 2558513"/>
                <a:gd name="connsiteY4" fmla="*/ 502865 h 2316950"/>
                <a:gd name="connsiteX5" fmla="*/ 1080395 w 2558513"/>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80395 w 2567278"/>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30836 w 2567278"/>
                <a:gd name="connsiteY5" fmla="*/ 484280 h 2316950"/>
                <a:gd name="connsiteX0" fmla="*/ 0 w 2583293"/>
                <a:gd name="connsiteY0" fmla="*/ 0 h 2329340"/>
                <a:gd name="connsiteX1" fmla="*/ 799148 w 2583293"/>
                <a:gd name="connsiteY1" fmla="*/ 799162 h 2329340"/>
                <a:gd name="connsiteX2" fmla="*/ 805343 w 2583293"/>
                <a:gd name="connsiteY2" fmla="*/ 2304561 h 2329340"/>
                <a:gd name="connsiteX3" fmla="*/ 2583293 w 2583293"/>
                <a:gd name="connsiteY3" fmla="*/ 2329340 h 2329340"/>
                <a:gd name="connsiteX4" fmla="*/ 2567182 w 2583293"/>
                <a:gd name="connsiteY4" fmla="*/ 478085 h 2329340"/>
                <a:gd name="connsiteX5" fmla="*/ 1030836 w 2583293"/>
                <a:gd name="connsiteY5" fmla="*/ 484280 h 2329340"/>
                <a:gd name="connsiteX0" fmla="*/ 0 w 2577098"/>
                <a:gd name="connsiteY0" fmla="*/ 0 h 2304561"/>
                <a:gd name="connsiteX1" fmla="*/ 799148 w 2577098"/>
                <a:gd name="connsiteY1" fmla="*/ 799162 h 2304561"/>
                <a:gd name="connsiteX2" fmla="*/ 805343 w 2577098"/>
                <a:gd name="connsiteY2" fmla="*/ 2304561 h 2304561"/>
                <a:gd name="connsiteX3" fmla="*/ 2577098 w 2577098"/>
                <a:gd name="connsiteY3" fmla="*/ 2285975 h 2304561"/>
                <a:gd name="connsiteX4" fmla="*/ 2567182 w 2577098"/>
                <a:gd name="connsiteY4" fmla="*/ 478085 h 2304561"/>
                <a:gd name="connsiteX5" fmla="*/ 1030836 w 2577098"/>
                <a:gd name="connsiteY5" fmla="*/ 484280 h 2304561"/>
                <a:gd name="connsiteX0" fmla="*/ 0 w 2567229"/>
                <a:gd name="connsiteY0" fmla="*/ 0 h 2304561"/>
                <a:gd name="connsiteX1" fmla="*/ 799148 w 2567229"/>
                <a:gd name="connsiteY1" fmla="*/ 799162 h 2304561"/>
                <a:gd name="connsiteX2" fmla="*/ 805343 w 2567229"/>
                <a:gd name="connsiteY2" fmla="*/ 2304561 h 2304561"/>
                <a:gd name="connsiteX3" fmla="*/ 2546123 w 2567229"/>
                <a:gd name="connsiteY3" fmla="*/ 2285975 h 2304561"/>
                <a:gd name="connsiteX4" fmla="*/ 2567182 w 2567229"/>
                <a:gd name="connsiteY4" fmla="*/ 478085 h 2304561"/>
                <a:gd name="connsiteX5" fmla="*/ 1030836 w 2567229"/>
                <a:gd name="connsiteY5" fmla="*/ 484280 h 2304561"/>
                <a:gd name="connsiteX0" fmla="*/ 0 w 2567382"/>
                <a:gd name="connsiteY0" fmla="*/ 0 h 2304561"/>
                <a:gd name="connsiteX1" fmla="*/ 799148 w 2567382"/>
                <a:gd name="connsiteY1" fmla="*/ 799162 h 2304561"/>
                <a:gd name="connsiteX2" fmla="*/ 805343 w 2567382"/>
                <a:gd name="connsiteY2" fmla="*/ 2304561 h 2304561"/>
                <a:gd name="connsiteX3" fmla="*/ 2564708 w 2567382"/>
                <a:gd name="connsiteY3" fmla="*/ 2285975 h 2304561"/>
                <a:gd name="connsiteX4" fmla="*/ 2567182 w 2567382"/>
                <a:gd name="connsiteY4" fmla="*/ 478085 h 2304561"/>
                <a:gd name="connsiteX5" fmla="*/ 1030836 w 2567382"/>
                <a:gd name="connsiteY5" fmla="*/ 484280 h 2304561"/>
                <a:gd name="connsiteX0" fmla="*/ 0 w 2567382"/>
                <a:gd name="connsiteY0" fmla="*/ 0 h 2285975"/>
                <a:gd name="connsiteX1" fmla="*/ 799148 w 2567382"/>
                <a:gd name="connsiteY1" fmla="*/ 799162 h 2285975"/>
                <a:gd name="connsiteX2" fmla="*/ 768173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9914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6197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7382" h="2285975">
                  <a:moveTo>
                    <a:pt x="0" y="0"/>
                  </a:moveTo>
                  <a:lnTo>
                    <a:pt x="799148" y="799162"/>
                  </a:lnTo>
                  <a:lnTo>
                    <a:pt x="786758" y="2279781"/>
                  </a:lnTo>
                  <a:lnTo>
                    <a:pt x="2564708" y="2285975"/>
                  </a:lnTo>
                  <a:cubicBezTo>
                    <a:pt x="2563468" y="1681280"/>
                    <a:pt x="2568422" y="1082780"/>
                    <a:pt x="2567182" y="478085"/>
                  </a:cubicBezTo>
                  <a:lnTo>
                    <a:pt x="1030836" y="484280"/>
                  </a:ln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4" name="Group 17"/>
          <p:cNvGrpSpPr/>
          <p:nvPr/>
        </p:nvGrpSpPr>
        <p:grpSpPr>
          <a:xfrm>
            <a:off x="5508543" y="1426454"/>
            <a:ext cx="2670048" cy="2673804"/>
            <a:chOff x="73152" y="7418697"/>
            <a:chExt cx="2670048" cy="2673804"/>
          </a:xfrm>
        </p:grpSpPr>
        <p:grpSp>
          <p:nvGrpSpPr>
            <p:cNvPr id="5" name="Group 429"/>
            <p:cNvGrpSpPr/>
            <p:nvPr/>
          </p:nvGrpSpPr>
          <p:grpSpPr>
            <a:xfrm>
              <a:off x="73152" y="7418697"/>
              <a:ext cx="2670048" cy="2673804"/>
              <a:chOff x="73152" y="69396"/>
              <a:chExt cx="2670048" cy="2673804"/>
            </a:xfrm>
          </p:grpSpPr>
          <p:cxnSp>
            <p:nvCxnSpPr>
              <p:cNvPr id="22" name="Straight Connector 21"/>
              <p:cNvCxnSpPr>
                <a:stCxn id="25" idx="2"/>
                <a:endCxn id="24" idx="6"/>
              </p:cNvCxnSpPr>
              <p:nvPr/>
            </p:nvCxnSpPr>
            <p:spPr>
              <a:xfrm flipH="1">
                <a:off x="1371600" y="11430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24" idx="4"/>
                <a:endCxn id="27" idx="0"/>
              </p:cNvCxnSpPr>
              <p:nvPr/>
            </p:nvCxnSpPr>
            <p:spPr>
              <a:xfrm>
                <a:off x="11430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24" name="Oval 23"/>
              <p:cNvSpPr>
                <a:spLocks noChangeAspect="1"/>
              </p:cNvSpPr>
              <p:nvPr/>
            </p:nvSpPr>
            <p:spPr>
              <a:xfrm>
                <a:off x="9144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2</a:t>
                </a:r>
                <a:endParaRPr lang="en-US" sz="2400" b="1" dirty="0">
                  <a:solidFill>
                    <a:schemeClr val="tx1"/>
                  </a:solidFill>
                </a:endParaRPr>
              </a:p>
            </p:txBody>
          </p:sp>
          <p:sp>
            <p:nvSpPr>
              <p:cNvPr id="25" name="Oval 24"/>
              <p:cNvSpPr>
                <a:spLocks noChangeAspect="1"/>
              </p:cNvSpPr>
              <p:nvPr/>
            </p:nvSpPr>
            <p:spPr>
              <a:xfrm>
                <a:off x="2286000" y="9144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5</a:t>
                </a:r>
              </a:p>
            </p:txBody>
          </p:sp>
          <p:sp>
            <p:nvSpPr>
              <p:cNvPr id="26" name="Oval 25"/>
              <p:cNvSpPr>
                <a:spLocks noChangeAspect="1"/>
              </p:cNvSpPr>
              <p:nvPr/>
            </p:nvSpPr>
            <p:spPr>
              <a:xfrm>
                <a:off x="22860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4</a:t>
                </a:r>
              </a:p>
            </p:txBody>
          </p:sp>
          <p:sp>
            <p:nvSpPr>
              <p:cNvPr id="27" name="Oval 26"/>
              <p:cNvSpPr>
                <a:spLocks noChangeAspect="1"/>
              </p:cNvSpPr>
              <p:nvPr/>
            </p:nvSpPr>
            <p:spPr>
              <a:xfrm>
                <a:off x="914400" y="2286000"/>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smtClean="0">
                    <a:solidFill>
                      <a:schemeClr val="tx1"/>
                    </a:solidFill>
                  </a:rPr>
                  <a:t>3</a:t>
                </a:r>
                <a:endParaRPr lang="en-US" sz="2400" b="1" dirty="0">
                  <a:solidFill>
                    <a:schemeClr val="tx1"/>
                  </a:solidFill>
                </a:endParaRPr>
              </a:p>
            </p:txBody>
          </p:sp>
          <p:cxnSp>
            <p:nvCxnSpPr>
              <p:cNvPr id="28" name="Straight Connector 27"/>
              <p:cNvCxnSpPr>
                <a:stCxn id="27" idx="6"/>
                <a:endCxn id="26" idx="2"/>
              </p:cNvCxnSpPr>
              <p:nvPr/>
            </p:nvCxnSpPr>
            <p:spPr>
              <a:xfrm>
                <a:off x="1371600" y="2514600"/>
                <a:ext cx="914400" cy="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6" idx="0"/>
                <a:endCxn id="25" idx="4"/>
              </p:cNvCxnSpPr>
              <p:nvPr/>
            </p:nvCxnSpPr>
            <p:spPr>
              <a:xfrm flipV="1">
                <a:off x="2514600" y="1371600"/>
                <a:ext cx="0" cy="914400"/>
              </a:xfrm>
              <a:prstGeom prst="line">
                <a:avLst/>
              </a:prstGeom>
              <a:ln w="50800">
                <a:solidFill>
                  <a:schemeClr val="tx1"/>
                </a:solidFill>
                <a:headEnd type="none"/>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a:xfrm>
                <a:off x="73152" y="69396"/>
                <a:ext cx="457200" cy="457200"/>
              </a:xfrm>
              <a:prstGeom prst="ellipse">
                <a:avLst/>
              </a:prstGeom>
              <a:solidFill>
                <a:srgbClr val="FF0000"/>
              </a:solidFill>
              <a:ln w="50800">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normAutofit fontScale="92500" lnSpcReduction="10000"/>
              </a:bodyPr>
              <a:lstStyle/>
              <a:p>
                <a:pPr algn="ctr"/>
                <a:r>
                  <a:rPr lang="en-US" sz="2400" b="1" dirty="0">
                    <a:solidFill>
                      <a:schemeClr val="tx1"/>
                    </a:solidFill>
                  </a:rPr>
                  <a:t>1</a:t>
                </a:r>
              </a:p>
            </p:txBody>
          </p:sp>
          <p:cxnSp>
            <p:nvCxnSpPr>
              <p:cNvPr id="31" name="Straight Connector 30"/>
              <p:cNvCxnSpPr>
                <a:stCxn id="30" idx="5"/>
                <a:endCxn id="24" idx="1"/>
              </p:cNvCxnSpPr>
              <p:nvPr/>
            </p:nvCxnSpPr>
            <p:spPr>
              <a:xfrm>
                <a:off x="463397" y="459641"/>
                <a:ext cx="517958" cy="5217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0" name="Freeform 19"/>
            <p:cNvSpPr/>
            <p:nvPr/>
          </p:nvSpPr>
          <p:spPr>
            <a:xfrm>
              <a:off x="384086" y="7505986"/>
              <a:ext cx="2000968" cy="2224024"/>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310715"/>
                <a:gd name="connsiteY0" fmla="*/ 0 h 2521387"/>
                <a:gd name="connsiteX1" fmla="*/ 799148 w 2310715"/>
                <a:gd name="connsiteY1" fmla="*/ 799162 h 2521387"/>
                <a:gd name="connsiteX2" fmla="*/ 2285935 w 2310715"/>
                <a:gd name="connsiteY2" fmla="*/ 792967 h 2521387"/>
                <a:gd name="connsiteX3" fmla="*/ 2310715 w 2310715"/>
                <a:gd name="connsiteY3" fmla="*/ 2521387 h 2521387"/>
                <a:gd name="connsiteX4" fmla="*/ 2000968 w 2310715"/>
                <a:gd name="connsiteY4" fmla="*/ 2174464 h 2521387"/>
                <a:gd name="connsiteX5" fmla="*/ 1994773 w 2310715"/>
                <a:gd name="connsiteY5" fmla="*/ 1152281 h 2521387"/>
                <a:gd name="connsiteX6" fmla="*/ 761978 w 2310715"/>
                <a:gd name="connsiteY6" fmla="*/ 1158475 h 2521387"/>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1994773 w 2310715"/>
                <a:gd name="connsiteY5" fmla="*/ 1152281 h 2527582"/>
                <a:gd name="connsiteX6" fmla="*/ 761978 w 2310715"/>
                <a:gd name="connsiteY6"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5" fmla="*/ 761978 w 2310715"/>
                <a:gd name="connsiteY5" fmla="*/ 1158475 h 2527582"/>
                <a:gd name="connsiteX0" fmla="*/ 0 w 2310715"/>
                <a:gd name="connsiteY0" fmla="*/ 0 h 2527582"/>
                <a:gd name="connsiteX1" fmla="*/ 799148 w 2310715"/>
                <a:gd name="connsiteY1" fmla="*/ 79916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7438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99148 w 2310715"/>
                <a:gd name="connsiteY1" fmla="*/ 811552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799148 w 2310715"/>
                <a:gd name="connsiteY4" fmla="*/ 2527582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0" fmla="*/ 0 w 2310715"/>
                <a:gd name="connsiteY0" fmla="*/ 0 h 2530004"/>
                <a:gd name="connsiteX1" fmla="*/ 774368 w 2310715"/>
                <a:gd name="connsiteY1" fmla="*/ 792967 h 2530004"/>
                <a:gd name="connsiteX2" fmla="*/ 2285935 w 2310715"/>
                <a:gd name="connsiteY2" fmla="*/ 792967 h 2530004"/>
                <a:gd name="connsiteX3" fmla="*/ 2310715 w 2310715"/>
                <a:gd name="connsiteY3" fmla="*/ 2521387 h 2530004"/>
                <a:gd name="connsiteX4" fmla="*/ 613300 w 2310715"/>
                <a:gd name="connsiteY4" fmla="*/ 2527582 h 2530004"/>
                <a:gd name="connsiteX5" fmla="*/ 600910 w 2310715"/>
                <a:gd name="connsiteY5" fmla="*/ 2530004 h 2530004"/>
                <a:gd name="connsiteX0" fmla="*/ 0 w 2310715"/>
                <a:gd name="connsiteY0" fmla="*/ 0 h 2527583"/>
                <a:gd name="connsiteX1" fmla="*/ 774368 w 2310715"/>
                <a:gd name="connsiteY1" fmla="*/ 792967 h 2527583"/>
                <a:gd name="connsiteX2" fmla="*/ 2285935 w 2310715"/>
                <a:gd name="connsiteY2" fmla="*/ 792967 h 2527583"/>
                <a:gd name="connsiteX3" fmla="*/ 2310715 w 2310715"/>
                <a:gd name="connsiteY3" fmla="*/ 2521387 h 2527583"/>
                <a:gd name="connsiteX4" fmla="*/ 613300 w 2310715"/>
                <a:gd name="connsiteY4" fmla="*/ 2527582 h 2527583"/>
                <a:gd name="connsiteX5" fmla="*/ 569935 w 2310715"/>
                <a:gd name="connsiteY5" fmla="*/ 1439674 h 2527583"/>
                <a:gd name="connsiteX0" fmla="*/ 0 w 2310715"/>
                <a:gd name="connsiteY0" fmla="*/ 0 h 2527584"/>
                <a:gd name="connsiteX1" fmla="*/ 774368 w 2310715"/>
                <a:gd name="connsiteY1" fmla="*/ 792967 h 2527584"/>
                <a:gd name="connsiteX2" fmla="*/ 2285935 w 2310715"/>
                <a:gd name="connsiteY2" fmla="*/ 792967 h 2527584"/>
                <a:gd name="connsiteX3" fmla="*/ 2310715 w 2310715"/>
                <a:gd name="connsiteY3" fmla="*/ 2521387 h 2527584"/>
                <a:gd name="connsiteX4" fmla="*/ 613300 w 2310715"/>
                <a:gd name="connsiteY4" fmla="*/ 2527582 h 2527584"/>
                <a:gd name="connsiteX5" fmla="*/ 569935 w 2310715"/>
                <a:gd name="connsiteY5" fmla="*/ 1439674 h 2527584"/>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569935 w 2310715"/>
                <a:gd name="connsiteY5" fmla="*/ 1439674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00910 w 2310715"/>
                <a:gd name="connsiteY5" fmla="*/ 1080361 h 2527582"/>
                <a:gd name="connsiteX0" fmla="*/ 0 w 2310715"/>
                <a:gd name="connsiteY0" fmla="*/ 0 h 2527582"/>
                <a:gd name="connsiteX1" fmla="*/ 774368 w 2310715"/>
                <a:gd name="connsiteY1" fmla="*/ 792967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2285935 w 2310715"/>
                <a:gd name="connsiteY2" fmla="*/ 792967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310715"/>
                <a:gd name="connsiteY0" fmla="*/ 0 h 2527582"/>
                <a:gd name="connsiteX1" fmla="*/ 1108895 w 2310715"/>
                <a:gd name="connsiteY1" fmla="*/ 1108915 h 2527582"/>
                <a:gd name="connsiteX2" fmla="*/ 1994773 w 2310715"/>
                <a:gd name="connsiteY2" fmla="*/ 1115110 h 2527582"/>
                <a:gd name="connsiteX3" fmla="*/ 2310715 w 2310715"/>
                <a:gd name="connsiteY3" fmla="*/ 2521387 h 2527582"/>
                <a:gd name="connsiteX4" fmla="*/ 613300 w 2310715"/>
                <a:gd name="connsiteY4" fmla="*/ 2527582 h 2527582"/>
                <a:gd name="connsiteX5" fmla="*/ 619494 w 2310715"/>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48805 h 2527582"/>
                <a:gd name="connsiteX4" fmla="*/ 613300 w 2000968"/>
                <a:gd name="connsiteY4" fmla="*/ 2527582 h 2527582"/>
                <a:gd name="connsiteX5" fmla="*/ 619494 w 2000968"/>
                <a:gd name="connsiteY5" fmla="*/ 1080361 h 2527582"/>
                <a:gd name="connsiteX0" fmla="*/ 0 w 1994773"/>
                <a:gd name="connsiteY0" fmla="*/ 0 h 2527582"/>
                <a:gd name="connsiteX1" fmla="*/ 1108895 w 1994773"/>
                <a:gd name="connsiteY1" fmla="*/ 1108915 h 2527582"/>
                <a:gd name="connsiteX2" fmla="*/ 1994773 w 1994773"/>
                <a:gd name="connsiteY2" fmla="*/ 1115110 h 2527582"/>
                <a:gd name="connsiteX3" fmla="*/ 1976188 w 1994773"/>
                <a:gd name="connsiteY3" fmla="*/ 2230220 h 2527582"/>
                <a:gd name="connsiteX4" fmla="*/ 613300 w 1994773"/>
                <a:gd name="connsiteY4" fmla="*/ 2527582 h 2527582"/>
                <a:gd name="connsiteX5" fmla="*/ 619494 w 1994773"/>
                <a:gd name="connsiteY5" fmla="*/ 1080361 h 2527582"/>
                <a:gd name="connsiteX0" fmla="*/ 0 w 2007163"/>
                <a:gd name="connsiteY0" fmla="*/ 0 h 2527582"/>
                <a:gd name="connsiteX1" fmla="*/ 1108895 w 2007163"/>
                <a:gd name="connsiteY1" fmla="*/ 1108915 h 2527582"/>
                <a:gd name="connsiteX2" fmla="*/ 1994773 w 2007163"/>
                <a:gd name="connsiteY2" fmla="*/ 1115110 h 2527582"/>
                <a:gd name="connsiteX3" fmla="*/ 2007163 w 2007163"/>
                <a:gd name="connsiteY3" fmla="*/ 2224024 h 2527582"/>
                <a:gd name="connsiteX4" fmla="*/ 613300 w 2007163"/>
                <a:gd name="connsiteY4" fmla="*/ 2527582 h 2527582"/>
                <a:gd name="connsiteX5" fmla="*/ 619494 w 2007163"/>
                <a:gd name="connsiteY5" fmla="*/ 1080361 h 2527582"/>
                <a:gd name="connsiteX0" fmla="*/ 0 w 2000968"/>
                <a:gd name="connsiteY0" fmla="*/ 0 h 2527582"/>
                <a:gd name="connsiteX1" fmla="*/ 1108895 w 2000968"/>
                <a:gd name="connsiteY1" fmla="*/ 1108915 h 2527582"/>
                <a:gd name="connsiteX2" fmla="*/ 1994773 w 2000968"/>
                <a:gd name="connsiteY2" fmla="*/ 1115110 h 2527582"/>
                <a:gd name="connsiteX3" fmla="*/ 2000968 w 2000968"/>
                <a:gd name="connsiteY3" fmla="*/ 2224024 h 2527582"/>
                <a:gd name="connsiteX4" fmla="*/ 613300 w 2000968"/>
                <a:gd name="connsiteY4" fmla="*/ 2527582 h 2527582"/>
                <a:gd name="connsiteX5" fmla="*/ 619494 w 2000968"/>
                <a:gd name="connsiteY5" fmla="*/ 1080361 h 2527582"/>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73488 w 2000968"/>
                <a:gd name="connsiteY5" fmla="*/ 1111337 h 2261195"/>
                <a:gd name="connsiteX6" fmla="*/ 619494 w 2000968"/>
                <a:gd name="connsiteY6"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619494 w 2000968"/>
                <a:gd name="connsiteY5" fmla="*/ 1080361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61195"/>
                <a:gd name="connsiteX1" fmla="*/ 1108895 w 2000968"/>
                <a:gd name="connsiteY1" fmla="*/ 1108915 h 2261195"/>
                <a:gd name="connsiteX2" fmla="*/ 1994773 w 2000968"/>
                <a:gd name="connsiteY2" fmla="*/ 1115110 h 2261195"/>
                <a:gd name="connsiteX3" fmla="*/ 2000968 w 2000968"/>
                <a:gd name="connsiteY3" fmla="*/ 2224024 h 2261195"/>
                <a:gd name="connsiteX4" fmla="*/ 873488 w 2000968"/>
                <a:gd name="connsiteY4" fmla="*/ 2261195 h 2261195"/>
                <a:gd name="connsiteX5" fmla="*/ 854902 w 2000968"/>
                <a:gd name="connsiteY5" fmla="*/ 1074166 h 226119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48709 w 2000968"/>
                <a:gd name="connsiteY4" fmla="*/ 2205439 h 2224024"/>
                <a:gd name="connsiteX5" fmla="*/ 854902 w 2000968"/>
                <a:gd name="connsiteY5" fmla="*/ 1074166 h 2224024"/>
                <a:gd name="connsiteX0" fmla="*/ 0 w 2000968"/>
                <a:gd name="connsiteY0" fmla="*/ 0 h 2236415"/>
                <a:gd name="connsiteX1" fmla="*/ 1108895 w 2000968"/>
                <a:gd name="connsiteY1" fmla="*/ 1108915 h 2236415"/>
                <a:gd name="connsiteX2" fmla="*/ 1994773 w 2000968"/>
                <a:gd name="connsiteY2" fmla="*/ 1115110 h 2236415"/>
                <a:gd name="connsiteX3" fmla="*/ 2000968 w 2000968"/>
                <a:gd name="connsiteY3" fmla="*/ 2224024 h 2236415"/>
                <a:gd name="connsiteX4" fmla="*/ 854904 w 2000968"/>
                <a:gd name="connsiteY4" fmla="*/ 2236415 h 2236415"/>
                <a:gd name="connsiteX5" fmla="*/ 854902 w 2000968"/>
                <a:gd name="connsiteY5" fmla="*/ 1074166 h 2236415"/>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54904 w 2000968"/>
                <a:gd name="connsiteY4" fmla="*/ 2217829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54902 w 2000968"/>
                <a:gd name="connsiteY5" fmla="*/ 107416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904462 w 2000968"/>
                <a:gd name="connsiteY5" fmla="*/ 1098946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79682 w 2000968"/>
                <a:gd name="connsiteY5" fmla="*/ 1111337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08895 w 2000968"/>
                <a:gd name="connsiteY1" fmla="*/ 1108915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146066 w 2000968"/>
                <a:gd name="connsiteY2" fmla="*/ 1105142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139871 w 2000968"/>
                <a:gd name="connsiteY2" fmla="*/ 1129923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245185 w 2000968"/>
                <a:gd name="connsiteY2" fmla="*/ 1136119 h 2224024"/>
                <a:gd name="connsiteX3" fmla="*/ 1994773 w 2000968"/>
                <a:gd name="connsiteY3" fmla="*/ 1115110 h 2224024"/>
                <a:gd name="connsiteX4" fmla="*/ 2000968 w 2000968"/>
                <a:gd name="connsiteY4" fmla="*/ 2224024 h 2224024"/>
                <a:gd name="connsiteX5" fmla="*/ 892074 w 2000968"/>
                <a:gd name="connsiteY5" fmla="*/ 2211634 h 2224024"/>
                <a:gd name="connsiteX6" fmla="*/ 892072 w 2000968"/>
                <a:gd name="connsiteY6"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5" fmla="*/ 892072 w 2000968"/>
                <a:gd name="connsiteY5" fmla="*/ 1105142 h 2224024"/>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92074 w 2000968"/>
                <a:gd name="connsiteY4" fmla="*/ 2211634 h 2224024"/>
                <a:gd name="connsiteX0" fmla="*/ 0 w 2000968"/>
                <a:gd name="connsiteY0" fmla="*/ 0 h 2230219"/>
                <a:gd name="connsiteX1" fmla="*/ 1115090 w 2000968"/>
                <a:gd name="connsiteY1" fmla="*/ 1127501 h 2230219"/>
                <a:gd name="connsiteX2" fmla="*/ 1994773 w 2000968"/>
                <a:gd name="connsiteY2" fmla="*/ 1115110 h 2230219"/>
                <a:gd name="connsiteX3" fmla="*/ 2000968 w 2000968"/>
                <a:gd name="connsiteY3" fmla="*/ 2224024 h 2230219"/>
                <a:gd name="connsiteX4" fmla="*/ 892074 w 2000968"/>
                <a:gd name="connsiteY4" fmla="*/ 2230219 h 2230219"/>
                <a:gd name="connsiteX0" fmla="*/ 0 w 2000968"/>
                <a:gd name="connsiteY0" fmla="*/ 0 h 2224024"/>
                <a:gd name="connsiteX1" fmla="*/ 1115090 w 2000968"/>
                <a:gd name="connsiteY1" fmla="*/ 1127501 h 2224024"/>
                <a:gd name="connsiteX2" fmla="*/ 1994773 w 2000968"/>
                <a:gd name="connsiteY2" fmla="*/ 1115110 h 2224024"/>
                <a:gd name="connsiteX3" fmla="*/ 2000968 w 2000968"/>
                <a:gd name="connsiteY3" fmla="*/ 2224024 h 2224024"/>
                <a:gd name="connsiteX4" fmla="*/ 885879 w 2000968"/>
                <a:gd name="connsiteY4" fmla="*/ 2211634 h 222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0968" h="2224024">
                  <a:moveTo>
                    <a:pt x="0" y="0"/>
                  </a:moveTo>
                  <a:lnTo>
                    <a:pt x="1115090" y="1127501"/>
                  </a:lnTo>
                  <a:lnTo>
                    <a:pt x="1994773" y="1115110"/>
                  </a:lnTo>
                  <a:lnTo>
                    <a:pt x="2000968" y="2224024"/>
                  </a:lnTo>
                  <a:lnTo>
                    <a:pt x="885879" y="2211634"/>
                  </a:lnTo>
                </a:path>
              </a:pathLst>
            </a:custGeom>
            <a:ln w="50800">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158595" y="7779924"/>
              <a:ext cx="2567382" cy="2285975"/>
            </a:xfrm>
            <a:custGeom>
              <a:avLst/>
              <a:gdLst>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304520"/>
                <a:gd name="connsiteY0" fmla="*/ 0 h 2230220"/>
                <a:gd name="connsiteX1" fmla="*/ 799148 w 2304520"/>
                <a:gd name="connsiteY1" fmla="*/ 774382 h 2230220"/>
                <a:gd name="connsiteX2" fmla="*/ 2285935 w 2304520"/>
                <a:gd name="connsiteY2" fmla="*/ 768187 h 2230220"/>
                <a:gd name="connsiteX3" fmla="*/ 2304520 w 2304520"/>
                <a:gd name="connsiteY3" fmla="*/ 2217830 h 2230220"/>
                <a:gd name="connsiteX4" fmla="*/ 1994773 w 2304520"/>
                <a:gd name="connsiteY4" fmla="*/ 2230220 h 2230220"/>
                <a:gd name="connsiteX5" fmla="*/ 1982383 w 2304520"/>
                <a:gd name="connsiteY5" fmla="*/ 1096525 h 2230220"/>
                <a:gd name="connsiteX6" fmla="*/ 947827 w 2304520"/>
                <a:gd name="connsiteY6" fmla="*/ 1090330 h 2230220"/>
                <a:gd name="connsiteX0" fmla="*/ 0 w 2304520"/>
                <a:gd name="connsiteY0" fmla="*/ 0 h 2217830"/>
                <a:gd name="connsiteX1" fmla="*/ 799148 w 2304520"/>
                <a:gd name="connsiteY1" fmla="*/ 774382 h 2217830"/>
                <a:gd name="connsiteX2" fmla="*/ 2285935 w 2304520"/>
                <a:gd name="connsiteY2" fmla="*/ 768187 h 2217830"/>
                <a:gd name="connsiteX3" fmla="*/ 2304520 w 2304520"/>
                <a:gd name="connsiteY3" fmla="*/ 2217830 h 2217830"/>
                <a:gd name="connsiteX4" fmla="*/ 1994773 w 2304520"/>
                <a:gd name="connsiteY4" fmla="*/ 2211635 h 2217830"/>
                <a:gd name="connsiteX5" fmla="*/ 1982383 w 2304520"/>
                <a:gd name="connsiteY5" fmla="*/ 1096525 h 2217830"/>
                <a:gd name="connsiteX6" fmla="*/ 947827 w 2304520"/>
                <a:gd name="connsiteY6" fmla="*/ 1090330 h 2217830"/>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99245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211635"/>
                <a:gd name="connsiteX1" fmla="*/ 799148 w 2292130"/>
                <a:gd name="connsiteY1" fmla="*/ 774382 h 2211635"/>
                <a:gd name="connsiteX2" fmla="*/ 2285935 w 2292130"/>
                <a:gd name="connsiteY2" fmla="*/ 768187 h 2211635"/>
                <a:gd name="connsiteX3" fmla="*/ 2292130 w 2292130"/>
                <a:gd name="connsiteY3" fmla="*/ 2149684 h 2211635"/>
                <a:gd name="connsiteX4" fmla="*/ 1994773 w 2292130"/>
                <a:gd name="connsiteY4" fmla="*/ 2211635 h 2211635"/>
                <a:gd name="connsiteX5" fmla="*/ 1982383 w 2292130"/>
                <a:gd name="connsiteY5" fmla="*/ 1096525 h 2211635"/>
                <a:gd name="connsiteX6" fmla="*/ 947827 w 2292130"/>
                <a:gd name="connsiteY6" fmla="*/ 1090330 h 2211635"/>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82383 w 2292130"/>
                <a:gd name="connsiteY5" fmla="*/ 109652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2000968 w 2292130"/>
                <a:gd name="connsiteY5" fmla="*/ 1084135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947827 w 2292130"/>
                <a:gd name="connsiteY6" fmla="*/ 1090330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842512 w 2292130"/>
                <a:gd name="connsiteY6" fmla="*/ 1121305 h 2149684"/>
                <a:gd name="connsiteX0" fmla="*/ 0 w 2292130"/>
                <a:gd name="connsiteY0" fmla="*/ 0 h 2149684"/>
                <a:gd name="connsiteX1" fmla="*/ 799148 w 2292130"/>
                <a:gd name="connsiteY1" fmla="*/ 774382 h 2149684"/>
                <a:gd name="connsiteX2" fmla="*/ 2285935 w 2292130"/>
                <a:gd name="connsiteY2" fmla="*/ 768187 h 2149684"/>
                <a:gd name="connsiteX3" fmla="*/ 2292130 w 2292130"/>
                <a:gd name="connsiteY3" fmla="*/ 2149684 h 2149684"/>
                <a:gd name="connsiteX4" fmla="*/ 2000968 w 2292130"/>
                <a:gd name="connsiteY4" fmla="*/ 2149684 h 2149684"/>
                <a:gd name="connsiteX5" fmla="*/ 1994773 w 2292130"/>
                <a:gd name="connsiteY5" fmla="*/ 1127501 h 2149684"/>
                <a:gd name="connsiteX6" fmla="*/ 761978 w 2292130"/>
                <a:gd name="connsiteY6" fmla="*/ 1133695 h 214968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2000968 w 2292130"/>
                <a:gd name="connsiteY4" fmla="*/ 2174464 h 2174464"/>
                <a:gd name="connsiteX5" fmla="*/ 1994773 w 2292130"/>
                <a:gd name="connsiteY5" fmla="*/ 1152281 h 2174464"/>
                <a:gd name="connsiteX6" fmla="*/ 761978 w 2292130"/>
                <a:gd name="connsiteY6"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1994773 w 2292130"/>
                <a:gd name="connsiteY4" fmla="*/ 1152281 h 2174464"/>
                <a:gd name="connsiteX5" fmla="*/ 761978 w 2292130"/>
                <a:gd name="connsiteY5"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4" fmla="*/ 761978 w 2292130"/>
                <a:gd name="connsiteY4" fmla="*/ 1158475 h 2174464"/>
                <a:gd name="connsiteX0" fmla="*/ 0 w 2292130"/>
                <a:gd name="connsiteY0" fmla="*/ 0 h 2174464"/>
                <a:gd name="connsiteX1" fmla="*/ 799148 w 2292130"/>
                <a:gd name="connsiteY1" fmla="*/ 799162 h 2174464"/>
                <a:gd name="connsiteX2" fmla="*/ 2285935 w 2292130"/>
                <a:gd name="connsiteY2" fmla="*/ 792967 h 2174464"/>
                <a:gd name="connsiteX3" fmla="*/ 2292130 w 2292130"/>
                <a:gd name="connsiteY3" fmla="*/ 2174464 h 2174464"/>
                <a:gd name="connsiteX0" fmla="*/ 0 w 2285935"/>
                <a:gd name="connsiteY0" fmla="*/ 0 h 2335535"/>
                <a:gd name="connsiteX1" fmla="*/ 799148 w 2285935"/>
                <a:gd name="connsiteY1" fmla="*/ 799162 h 2335535"/>
                <a:gd name="connsiteX2" fmla="*/ 2285935 w 2285935"/>
                <a:gd name="connsiteY2" fmla="*/ 792967 h 2335535"/>
                <a:gd name="connsiteX3" fmla="*/ 2285935 w 2285935"/>
                <a:gd name="connsiteY3" fmla="*/ 2335535 h 2335535"/>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85935"/>
                <a:gd name="connsiteY0" fmla="*/ 0 h 2304560"/>
                <a:gd name="connsiteX1" fmla="*/ 799148 w 2285935"/>
                <a:gd name="connsiteY1" fmla="*/ 799162 h 2304560"/>
                <a:gd name="connsiteX2" fmla="*/ 2285935 w 2285935"/>
                <a:gd name="connsiteY2" fmla="*/ 792967 h 2304560"/>
                <a:gd name="connsiteX3" fmla="*/ 2279740 w 2285935"/>
                <a:gd name="connsiteY3" fmla="*/ 2304560 h 2304560"/>
                <a:gd name="connsiteX0" fmla="*/ 0 w 2298325"/>
                <a:gd name="connsiteY0" fmla="*/ 0 h 2304560"/>
                <a:gd name="connsiteX1" fmla="*/ 799148 w 2298325"/>
                <a:gd name="connsiteY1" fmla="*/ 799162 h 2304560"/>
                <a:gd name="connsiteX2" fmla="*/ 2285935 w 2298325"/>
                <a:gd name="connsiteY2" fmla="*/ 792967 h 2304560"/>
                <a:gd name="connsiteX3" fmla="*/ 2298325 w 2298325"/>
                <a:gd name="connsiteY3" fmla="*/ 2304560 h 2304560"/>
                <a:gd name="connsiteX0" fmla="*/ 0 w 2298325"/>
                <a:gd name="connsiteY0" fmla="*/ 0 h 2304561"/>
                <a:gd name="connsiteX1" fmla="*/ 799148 w 2298325"/>
                <a:gd name="connsiteY1" fmla="*/ 799162 h 2304561"/>
                <a:gd name="connsiteX2" fmla="*/ 792953 w 2298325"/>
                <a:gd name="connsiteY2" fmla="*/ 2304561 h 2304561"/>
                <a:gd name="connsiteX3" fmla="*/ 2298325 w 2298325"/>
                <a:gd name="connsiteY3" fmla="*/ 2304560 h 2304561"/>
                <a:gd name="connsiteX0" fmla="*/ 0 w 2298325"/>
                <a:gd name="connsiteY0" fmla="*/ 0 h 2304560"/>
                <a:gd name="connsiteX1" fmla="*/ 799148 w 2298325"/>
                <a:gd name="connsiteY1" fmla="*/ 799162 h 2304560"/>
                <a:gd name="connsiteX2" fmla="*/ 823928 w 2298325"/>
                <a:gd name="connsiteY2" fmla="*/ 2298366 h 2304560"/>
                <a:gd name="connsiteX3" fmla="*/ 2298325 w 2298325"/>
                <a:gd name="connsiteY3" fmla="*/ 2304560 h 2304560"/>
                <a:gd name="connsiteX0" fmla="*/ 0 w 2298325"/>
                <a:gd name="connsiteY0" fmla="*/ 0 h 2304561"/>
                <a:gd name="connsiteX1" fmla="*/ 799148 w 2298325"/>
                <a:gd name="connsiteY1" fmla="*/ 799162 h 2304561"/>
                <a:gd name="connsiteX2" fmla="*/ 805343 w 2298325"/>
                <a:gd name="connsiteY2" fmla="*/ 2304561 h 2304561"/>
                <a:gd name="connsiteX3" fmla="*/ 2298325 w 2298325"/>
                <a:gd name="connsiteY3" fmla="*/ 2304560 h 2304561"/>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29217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15148"/>
                <a:gd name="connsiteY0" fmla="*/ 0 h 2304561"/>
                <a:gd name="connsiteX1" fmla="*/ 799148 w 2515148"/>
                <a:gd name="connsiteY1" fmla="*/ 799162 h 2304561"/>
                <a:gd name="connsiteX2" fmla="*/ 805343 w 2515148"/>
                <a:gd name="connsiteY2" fmla="*/ 2304561 h 2304561"/>
                <a:gd name="connsiteX3" fmla="*/ 2515148 w 2515148"/>
                <a:gd name="connsiteY3" fmla="*/ 2304560 h 2304561"/>
                <a:gd name="connsiteX0" fmla="*/ 0 w 2515148"/>
                <a:gd name="connsiteY0" fmla="*/ 0 h 2329340"/>
                <a:gd name="connsiteX1" fmla="*/ 799148 w 2515148"/>
                <a:gd name="connsiteY1" fmla="*/ 799162 h 2329340"/>
                <a:gd name="connsiteX2" fmla="*/ 805343 w 2515148"/>
                <a:gd name="connsiteY2" fmla="*/ 2304561 h 2329340"/>
                <a:gd name="connsiteX3" fmla="*/ 2515148 w 2515148"/>
                <a:gd name="connsiteY3" fmla="*/ 2329340 h 232934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0" fmla="*/ 0 w 2690893"/>
                <a:gd name="connsiteY0" fmla="*/ 0 h 2316952"/>
                <a:gd name="connsiteX1" fmla="*/ 799148 w 2690893"/>
                <a:gd name="connsiteY1" fmla="*/ 799162 h 2316952"/>
                <a:gd name="connsiteX2" fmla="*/ 805343 w 2690893"/>
                <a:gd name="connsiteY2" fmla="*/ 2304561 h 2316952"/>
                <a:gd name="connsiteX3" fmla="*/ 2558513 w 2690893"/>
                <a:gd name="connsiteY3" fmla="*/ 2316950 h 2316952"/>
                <a:gd name="connsiteX4" fmla="*/ 2567182 w 2690893"/>
                <a:gd name="connsiteY4" fmla="*/ 2305627 h 2316952"/>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2505232 w 2677496"/>
                <a:gd name="connsiteY5" fmla="*/ 471890 h 2316950"/>
                <a:gd name="connsiteX0" fmla="*/ 0 w 2677496"/>
                <a:gd name="connsiteY0" fmla="*/ 0 h 2316950"/>
                <a:gd name="connsiteX1" fmla="*/ 799148 w 2677496"/>
                <a:gd name="connsiteY1" fmla="*/ 799162 h 2316950"/>
                <a:gd name="connsiteX2" fmla="*/ 805343 w 2677496"/>
                <a:gd name="connsiteY2" fmla="*/ 2304561 h 2316950"/>
                <a:gd name="connsiteX3" fmla="*/ 2558513 w 2677496"/>
                <a:gd name="connsiteY3" fmla="*/ 2316950 h 2316950"/>
                <a:gd name="connsiteX4" fmla="*/ 2511427 w 2677496"/>
                <a:gd name="connsiteY4" fmla="*/ 471890 h 2316950"/>
                <a:gd name="connsiteX5" fmla="*/ 1080395 w 2677496"/>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682450"/>
                <a:gd name="connsiteY0" fmla="*/ 0 h 2316950"/>
                <a:gd name="connsiteX1" fmla="*/ 799148 w 2682450"/>
                <a:gd name="connsiteY1" fmla="*/ 799162 h 2316950"/>
                <a:gd name="connsiteX2" fmla="*/ 805343 w 2682450"/>
                <a:gd name="connsiteY2" fmla="*/ 2304561 h 2316950"/>
                <a:gd name="connsiteX3" fmla="*/ 2558513 w 2682450"/>
                <a:gd name="connsiteY3" fmla="*/ 2316950 h 2316950"/>
                <a:gd name="connsiteX4" fmla="*/ 2511427 w 2682450"/>
                <a:gd name="connsiteY4" fmla="*/ 471890 h 2316950"/>
                <a:gd name="connsiteX5" fmla="*/ 1080395 w 2682450"/>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11427 w 2558513"/>
                <a:gd name="connsiteY4" fmla="*/ 471890 h 2316950"/>
                <a:gd name="connsiteX5" fmla="*/ 1080395 w 2558513"/>
                <a:gd name="connsiteY5" fmla="*/ 502865 h 2316950"/>
                <a:gd name="connsiteX0" fmla="*/ 0 w 2558513"/>
                <a:gd name="connsiteY0" fmla="*/ 0 h 2316950"/>
                <a:gd name="connsiteX1" fmla="*/ 799148 w 2558513"/>
                <a:gd name="connsiteY1" fmla="*/ 799162 h 2316950"/>
                <a:gd name="connsiteX2" fmla="*/ 805343 w 2558513"/>
                <a:gd name="connsiteY2" fmla="*/ 2304561 h 2316950"/>
                <a:gd name="connsiteX3" fmla="*/ 2558513 w 2558513"/>
                <a:gd name="connsiteY3" fmla="*/ 2316950 h 2316950"/>
                <a:gd name="connsiteX4" fmla="*/ 2554792 w 2558513"/>
                <a:gd name="connsiteY4" fmla="*/ 502865 h 2316950"/>
                <a:gd name="connsiteX5" fmla="*/ 1080395 w 2558513"/>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80395 w 2567278"/>
                <a:gd name="connsiteY5" fmla="*/ 502865 h 2316950"/>
                <a:gd name="connsiteX0" fmla="*/ 0 w 2567278"/>
                <a:gd name="connsiteY0" fmla="*/ 0 h 2316950"/>
                <a:gd name="connsiteX1" fmla="*/ 799148 w 2567278"/>
                <a:gd name="connsiteY1" fmla="*/ 799162 h 2316950"/>
                <a:gd name="connsiteX2" fmla="*/ 805343 w 2567278"/>
                <a:gd name="connsiteY2" fmla="*/ 2304561 h 2316950"/>
                <a:gd name="connsiteX3" fmla="*/ 2558513 w 2567278"/>
                <a:gd name="connsiteY3" fmla="*/ 2316950 h 2316950"/>
                <a:gd name="connsiteX4" fmla="*/ 2567182 w 2567278"/>
                <a:gd name="connsiteY4" fmla="*/ 478085 h 2316950"/>
                <a:gd name="connsiteX5" fmla="*/ 1030836 w 2567278"/>
                <a:gd name="connsiteY5" fmla="*/ 484280 h 2316950"/>
                <a:gd name="connsiteX0" fmla="*/ 0 w 2583293"/>
                <a:gd name="connsiteY0" fmla="*/ 0 h 2329340"/>
                <a:gd name="connsiteX1" fmla="*/ 799148 w 2583293"/>
                <a:gd name="connsiteY1" fmla="*/ 799162 h 2329340"/>
                <a:gd name="connsiteX2" fmla="*/ 805343 w 2583293"/>
                <a:gd name="connsiteY2" fmla="*/ 2304561 h 2329340"/>
                <a:gd name="connsiteX3" fmla="*/ 2583293 w 2583293"/>
                <a:gd name="connsiteY3" fmla="*/ 2329340 h 2329340"/>
                <a:gd name="connsiteX4" fmla="*/ 2567182 w 2583293"/>
                <a:gd name="connsiteY4" fmla="*/ 478085 h 2329340"/>
                <a:gd name="connsiteX5" fmla="*/ 1030836 w 2583293"/>
                <a:gd name="connsiteY5" fmla="*/ 484280 h 2329340"/>
                <a:gd name="connsiteX0" fmla="*/ 0 w 2577098"/>
                <a:gd name="connsiteY0" fmla="*/ 0 h 2304561"/>
                <a:gd name="connsiteX1" fmla="*/ 799148 w 2577098"/>
                <a:gd name="connsiteY1" fmla="*/ 799162 h 2304561"/>
                <a:gd name="connsiteX2" fmla="*/ 805343 w 2577098"/>
                <a:gd name="connsiteY2" fmla="*/ 2304561 h 2304561"/>
                <a:gd name="connsiteX3" fmla="*/ 2577098 w 2577098"/>
                <a:gd name="connsiteY3" fmla="*/ 2285975 h 2304561"/>
                <a:gd name="connsiteX4" fmla="*/ 2567182 w 2577098"/>
                <a:gd name="connsiteY4" fmla="*/ 478085 h 2304561"/>
                <a:gd name="connsiteX5" fmla="*/ 1030836 w 2577098"/>
                <a:gd name="connsiteY5" fmla="*/ 484280 h 2304561"/>
                <a:gd name="connsiteX0" fmla="*/ 0 w 2567229"/>
                <a:gd name="connsiteY0" fmla="*/ 0 h 2304561"/>
                <a:gd name="connsiteX1" fmla="*/ 799148 w 2567229"/>
                <a:gd name="connsiteY1" fmla="*/ 799162 h 2304561"/>
                <a:gd name="connsiteX2" fmla="*/ 805343 w 2567229"/>
                <a:gd name="connsiteY2" fmla="*/ 2304561 h 2304561"/>
                <a:gd name="connsiteX3" fmla="*/ 2546123 w 2567229"/>
                <a:gd name="connsiteY3" fmla="*/ 2285975 h 2304561"/>
                <a:gd name="connsiteX4" fmla="*/ 2567182 w 2567229"/>
                <a:gd name="connsiteY4" fmla="*/ 478085 h 2304561"/>
                <a:gd name="connsiteX5" fmla="*/ 1030836 w 2567229"/>
                <a:gd name="connsiteY5" fmla="*/ 484280 h 2304561"/>
                <a:gd name="connsiteX0" fmla="*/ 0 w 2567382"/>
                <a:gd name="connsiteY0" fmla="*/ 0 h 2304561"/>
                <a:gd name="connsiteX1" fmla="*/ 799148 w 2567382"/>
                <a:gd name="connsiteY1" fmla="*/ 799162 h 2304561"/>
                <a:gd name="connsiteX2" fmla="*/ 805343 w 2567382"/>
                <a:gd name="connsiteY2" fmla="*/ 2304561 h 2304561"/>
                <a:gd name="connsiteX3" fmla="*/ 2564708 w 2567382"/>
                <a:gd name="connsiteY3" fmla="*/ 2285975 h 2304561"/>
                <a:gd name="connsiteX4" fmla="*/ 2567182 w 2567382"/>
                <a:gd name="connsiteY4" fmla="*/ 478085 h 2304561"/>
                <a:gd name="connsiteX5" fmla="*/ 1030836 w 2567382"/>
                <a:gd name="connsiteY5" fmla="*/ 484280 h 2304561"/>
                <a:gd name="connsiteX0" fmla="*/ 0 w 2567382"/>
                <a:gd name="connsiteY0" fmla="*/ 0 h 2285975"/>
                <a:gd name="connsiteX1" fmla="*/ 799148 w 2567382"/>
                <a:gd name="connsiteY1" fmla="*/ 799162 h 2285975"/>
                <a:gd name="connsiteX2" fmla="*/ 768173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9914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61978 w 2567382"/>
                <a:gd name="connsiteY2" fmla="*/ 2273586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5" fmla="*/ 1030836 w 2567382"/>
                <a:gd name="connsiteY5" fmla="*/ 484280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478085 h 2285975"/>
                <a:gd name="connsiteX0" fmla="*/ 0 w 2567382"/>
                <a:gd name="connsiteY0" fmla="*/ 0 h 2285975"/>
                <a:gd name="connsiteX1" fmla="*/ 799148 w 2567382"/>
                <a:gd name="connsiteY1" fmla="*/ 799162 h 2285975"/>
                <a:gd name="connsiteX2" fmla="*/ 786758 w 2567382"/>
                <a:gd name="connsiteY2" fmla="*/ 2279781 h 2285975"/>
                <a:gd name="connsiteX3" fmla="*/ 2564708 w 2567382"/>
                <a:gd name="connsiteY3" fmla="*/ 2285975 h 2285975"/>
                <a:gd name="connsiteX4" fmla="*/ 2567182 w 2567382"/>
                <a:gd name="connsiteY4" fmla="*/ 725887 h 2285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7382" h="2285975">
                  <a:moveTo>
                    <a:pt x="0" y="0"/>
                  </a:moveTo>
                  <a:lnTo>
                    <a:pt x="799148" y="799162"/>
                  </a:lnTo>
                  <a:lnTo>
                    <a:pt x="786758" y="2279781"/>
                  </a:lnTo>
                  <a:lnTo>
                    <a:pt x="2564708" y="2285975"/>
                  </a:lnTo>
                  <a:cubicBezTo>
                    <a:pt x="2563468" y="1681280"/>
                    <a:pt x="2568422" y="1330582"/>
                    <a:pt x="2567182" y="725887"/>
                  </a:cubicBezTo>
                </a:path>
              </a:pathLst>
            </a:custGeom>
            <a:ln w="50800">
              <a:solidFill>
                <a:schemeClr val="accent3">
                  <a:lumMod val="75000"/>
                </a:schemeClr>
              </a:solidFill>
              <a:headEnd type="oval"/>
              <a:tailEnd type="ova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32" name="TextBox 31"/>
          <p:cNvSpPr txBox="1"/>
          <p:nvPr/>
        </p:nvSpPr>
        <p:spPr>
          <a:xfrm>
            <a:off x="1046428" y="964789"/>
            <a:ext cx="2061601" cy="461665"/>
          </a:xfrm>
          <a:prstGeom prst="rect">
            <a:avLst/>
          </a:prstGeom>
          <a:noFill/>
        </p:spPr>
        <p:txBody>
          <a:bodyPr wrap="square" rtlCol="0">
            <a:spAutoFit/>
          </a:bodyPr>
          <a:lstStyle/>
          <a:p>
            <a:r>
              <a:rPr lang="en-US" sz="2400" u="sng" dirty="0" err="1" smtClean="0"/>
              <a:t>Eulerian</a:t>
            </a:r>
            <a:r>
              <a:rPr lang="en-US" sz="2400" u="sng" dirty="0" smtClean="0"/>
              <a:t> Path</a:t>
            </a:r>
            <a:endParaRPr lang="en-US" sz="2400" u="sng" dirty="0"/>
          </a:p>
        </p:txBody>
      </p:sp>
      <p:sp>
        <p:nvSpPr>
          <p:cNvPr id="33" name="TextBox 32"/>
          <p:cNvSpPr txBox="1"/>
          <p:nvPr/>
        </p:nvSpPr>
        <p:spPr>
          <a:xfrm>
            <a:off x="6168920" y="1052078"/>
            <a:ext cx="2848081" cy="461665"/>
          </a:xfrm>
          <a:prstGeom prst="rect">
            <a:avLst/>
          </a:prstGeom>
          <a:noFill/>
        </p:spPr>
        <p:txBody>
          <a:bodyPr wrap="square" rtlCol="0">
            <a:spAutoFit/>
          </a:bodyPr>
          <a:lstStyle/>
          <a:p>
            <a:r>
              <a:rPr lang="en-US" sz="2400" u="sng" dirty="0" smtClean="0"/>
              <a:t>Hamiltonian Path</a:t>
            </a:r>
            <a:endParaRPr lang="en-US" sz="2400" u="sng" dirty="0"/>
          </a:p>
        </p:txBody>
      </p:sp>
      <p:sp>
        <p:nvSpPr>
          <p:cNvPr id="34" name="Rectangle 33"/>
          <p:cNvSpPr/>
          <p:nvPr/>
        </p:nvSpPr>
        <p:spPr>
          <a:xfrm>
            <a:off x="6168920" y="4487332"/>
            <a:ext cx="2551747" cy="646331"/>
          </a:xfrm>
          <a:prstGeom prst="rect">
            <a:avLst/>
          </a:prstGeom>
        </p:spPr>
        <p:txBody>
          <a:bodyPr wrap="square">
            <a:spAutoFit/>
          </a:bodyPr>
          <a:lstStyle/>
          <a:p>
            <a:pPr algn="ctr"/>
            <a:r>
              <a:rPr lang="en-US" dirty="0" smtClean="0"/>
              <a:t>A path that visits each node exactly once.</a:t>
            </a:r>
            <a:endParaRPr lang="en-US" dirty="0"/>
          </a:p>
        </p:txBody>
      </p:sp>
      <p:sp>
        <p:nvSpPr>
          <p:cNvPr id="35" name="Rectangle 34"/>
          <p:cNvSpPr/>
          <p:nvPr/>
        </p:nvSpPr>
        <p:spPr>
          <a:xfrm>
            <a:off x="662380" y="4487332"/>
            <a:ext cx="2961353" cy="646331"/>
          </a:xfrm>
          <a:prstGeom prst="rect">
            <a:avLst/>
          </a:prstGeom>
        </p:spPr>
        <p:txBody>
          <a:bodyPr wrap="square">
            <a:spAutoFit/>
          </a:bodyPr>
          <a:lstStyle/>
          <a:p>
            <a:pPr algn="ctr"/>
            <a:r>
              <a:rPr lang="en-US" dirty="0" smtClean="0"/>
              <a:t>A path that traverses each link exactly once.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smtClean="0">
                <a:latin typeface="Trajan Pro"/>
                <a:cs typeface="Trajan Pro"/>
              </a:rPr>
              <a:t>CONNECTEDNESS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2.9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533401" y="965200"/>
            <a:ext cx="6868587" cy="584776"/>
          </a:xfrm>
          <a:prstGeom prst="rect">
            <a:avLst/>
          </a:prstGeom>
          <a:noFill/>
          <a:ln w="9525">
            <a:noFill/>
            <a:miter lim="800000"/>
            <a:headEnd/>
            <a:tailEnd/>
          </a:ln>
        </p:spPr>
        <p:txBody>
          <a:bodyPr wrap="none">
            <a:prstTxWarp prst="textNoShape">
              <a:avLst/>
            </a:prstTxWarp>
            <a:spAutoFit/>
          </a:bodyPr>
          <a:lstStyle/>
          <a:p>
            <a:pPr eaLnBrk="1" hangingPunct="1"/>
            <a:r>
              <a:rPr lang="en-US" sz="1600" dirty="0">
                <a:latin typeface="Helvetica"/>
                <a:cs typeface="Helvetica"/>
              </a:rPr>
              <a:t>Connected (undirected) graph: any two vertices can be joined by a path.</a:t>
            </a:r>
          </a:p>
          <a:p>
            <a:pPr eaLnBrk="1" hangingPunct="1"/>
            <a:r>
              <a:rPr lang="en-US" sz="1600" dirty="0">
                <a:latin typeface="Helvetica"/>
                <a:cs typeface="Helvetica"/>
              </a:rPr>
              <a:t>A disconnected graph is made up by two or more connected components.   </a:t>
            </a:r>
          </a:p>
        </p:txBody>
      </p:sp>
      <p:sp>
        <p:nvSpPr>
          <p:cNvPr id="23557" name="Text Box 5"/>
          <p:cNvSpPr txBox="1">
            <a:spLocks noChangeArrowheads="1"/>
          </p:cNvSpPr>
          <p:nvPr/>
        </p:nvSpPr>
        <p:spPr bwMode="auto">
          <a:xfrm>
            <a:off x="533402" y="4333288"/>
            <a:ext cx="5294338" cy="338554"/>
          </a:xfrm>
          <a:prstGeom prst="rect">
            <a:avLst/>
          </a:prstGeom>
          <a:noFill/>
          <a:ln w="9525">
            <a:noFill/>
            <a:miter lim="800000"/>
            <a:headEnd/>
            <a:tailEnd/>
          </a:ln>
        </p:spPr>
        <p:txBody>
          <a:bodyPr wrap="none">
            <a:prstTxWarp prst="textNoShape">
              <a:avLst/>
            </a:prstTxWarp>
            <a:spAutoFit/>
          </a:bodyPr>
          <a:lstStyle/>
          <a:p>
            <a:pPr eaLnBrk="1" hangingPunct="1"/>
            <a:r>
              <a:rPr lang="en-US" sz="1600" dirty="0">
                <a:latin typeface="Helvetica"/>
                <a:cs typeface="Helvetica"/>
              </a:rPr>
              <a:t>Bridge: if  we erase it, the graph becomes disconnected. </a:t>
            </a:r>
          </a:p>
        </p:txBody>
      </p:sp>
      <p:sp>
        <p:nvSpPr>
          <p:cNvPr id="6" name="TextBox 5"/>
          <p:cNvSpPr txBox="1"/>
          <p:nvPr/>
        </p:nvSpPr>
        <p:spPr>
          <a:xfrm>
            <a:off x="6271373" y="2213159"/>
            <a:ext cx="2043849" cy="584776"/>
          </a:xfrm>
          <a:prstGeom prst="rect">
            <a:avLst/>
          </a:prstGeom>
          <a:noFill/>
        </p:spPr>
        <p:txBody>
          <a:bodyPr wrap="none" rtlCol="0">
            <a:spAutoFit/>
          </a:bodyPr>
          <a:lstStyle/>
          <a:p>
            <a:r>
              <a:rPr lang="en-US" sz="1600" dirty="0" smtClean="0">
                <a:latin typeface="Helvetica"/>
                <a:cs typeface="Helvetica"/>
              </a:rPr>
              <a:t>Largest Component: </a:t>
            </a:r>
          </a:p>
          <a:p>
            <a:r>
              <a:rPr lang="en-US" sz="1600" b="1" dirty="0" smtClean="0">
                <a:latin typeface="Helvetica"/>
                <a:cs typeface="Helvetica"/>
              </a:rPr>
              <a:t>Giant Component</a:t>
            </a:r>
            <a:endParaRPr lang="en-US" sz="1600" b="1" dirty="0">
              <a:latin typeface="Helvetica"/>
              <a:cs typeface="Helvetica"/>
            </a:endParaRPr>
          </a:p>
        </p:txBody>
      </p:sp>
      <p:sp>
        <p:nvSpPr>
          <p:cNvPr id="7" name="TextBox 6"/>
          <p:cNvSpPr txBox="1"/>
          <p:nvPr/>
        </p:nvSpPr>
        <p:spPr>
          <a:xfrm>
            <a:off x="6271373" y="3459777"/>
            <a:ext cx="1815421" cy="338554"/>
          </a:xfrm>
          <a:prstGeom prst="rect">
            <a:avLst/>
          </a:prstGeom>
          <a:noFill/>
        </p:spPr>
        <p:txBody>
          <a:bodyPr wrap="none" rtlCol="0">
            <a:spAutoFit/>
          </a:bodyPr>
          <a:lstStyle/>
          <a:p>
            <a:r>
              <a:rPr lang="en-US" sz="1600" dirty="0" smtClean="0">
                <a:latin typeface="Helvetica"/>
                <a:cs typeface="Helvetica"/>
              </a:rPr>
              <a:t>The rest: </a:t>
            </a:r>
            <a:r>
              <a:rPr lang="en-US" sz="1600" b="1" dirty="0" smtClean="0">
                <a:latin typeface="Helvetica"/>
                <a:cs typeface="Helvetica"/>
              </a:rPr>
              <a:t>Isolates</a:t>
            </a:r>
            <a:endParaRPr lang="en-US" sz="1600" b="1" dirty="0">
              <a:latin typeface="Helvetica"/>
              <a:cs typeface="Helvetica"/>
            </a:endParaRPr>
          </a:p>
        </p:txBody>
      </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CONNECTIVITY OF UNDIRECTED GRAPHS</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1190091" y="2213158"/>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1" name="Oval 10"/>
          <p:cNvSpPr/>
          <p:nvPr/>
        </p:nvSpPr>
        <p:spPr>
          <a:xfrm>
            <a:off x="1499255" y="234248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36489" y="298109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471055" y="1934540"/>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596390" y="290685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2"/>
          <p:cNvSpPr>
            <a:spLocks/>
          </p:cNvSpPr>
          <p:nvPr/>
        </p:nvSpPr>
        <p:spPr bwMode="auto">
          <a:xfrm>
            <a:off x="786798" y="311946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16" name="Rectangle 2"/>
          <p:cNvSpPr>
            <a:spLocks/>
          </p:cNvSpPr>
          <p:nvPr/>
        </p:nvSpPr>
        <p:spPr bwMode="auto">
          <a:xfrm>
            <a:off x="2692119" y="299148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17" name="Rectangle 2"/>
          <p:cNvSpPr>
            <a:spLocks/>
          </p:cNvSpPr>
          <p:nvPr/>
        </p:nvSpPr>
        <p:spPr bwMode="auto">
          <a:xfrm>
            <a:off x="1458233" y="216027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18" name="Rectangle 2"/>
          <p:cNvSpPr>
            <a:spLocks/>
          </p:cNvSpPr>
          <p:nvPr/>
        </p:nvSpPr>
        <p:spPr bwMode="auto">
          <a:xfrm>
            <a:off x="2565303" y="180313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cxnSp>
        <p:nvCxnSpPr>
          <p:cNvPr id="19" name="Straight Connector 18"/>
          <p:cNvCxnSpPr>
            <a:stCxn id="12" idx="7"/>
            <a:endCxn id="11" idx="3"/>
          </p:cNvCxnSpPr>
          <p:nvPr/>
        </p:nvCxnSpPr>
        <p:spPr>
          <a:xfrm rot="5400000" flipH="1" flipV="1">
            <a:off x="973902" y="2455742"/>
            <a:ext cx="534779"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6"/>
            <a:endCxn id="13" idx="3"/>
          </p:cNvCxnSpPr>
          <p:nvPr/>
        </p:nvCxnSpPr>
        <p:spPr>
          <a:xfrm flipV="1">
            <a:off x="1646094" y="2059875"/>
            <a:ext cx="846465" cy="3560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a:stCxn id="14" idx="0"/>
            <a:endCxn id="13" idx="4"/>
          </p:cNvCxnSpPr>
          <p:nvPr/>
        </p:nvCxnSpPr>
        <p:spPr>
          <a:xfrm rot="16200000" flipV="1">
            <a:off x="2194404" y="2431450"/>
            <a:ext cx="825478"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1" idx="5"/>
            <a:endCxn id="14" idx="1"/>
          </p:cNvCxnSpPr>
          <p:nvPr/>
        </p:nvCxnSpPr>
        <p:spPr>
          <a:xfrm rot="16200000" flipH="1">
            <a:off x="1890971" y="2201438"/>
            <a:ext cx="460542"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1499255" y="310273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1499255" y="370813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471055" y="345977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a:stCxn id="23" idx="6"/>
            <a:endCxn id="25" idx="1"/>
          </p:cNvCxnSpPr>
          <p:nvPr/>
        </p:nvCxnSpPr>
        <p:spPr>
          <a:xfrm>
            <a:off x="1646094" y="3176155"/>
            <a:ext cx="846465" cy="3051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4" idx="6"/>
            <a:endCxn id="25" idx="2"/>
          </p:cNvCxnSpPr>
          <p:nvPr/>
        </p:nvCxnSpPr>
        <p:spPr>
          <a:xfrm flipV="1">
            <a:off x="1646094" y="3533197"/>
            <a:ext cx="824961" cy="2483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4" idx="0"/>
            <a:endCxn id="23" idx="4"/>
          </p:cNvCxnSpPr>
          <p:nvPr/>
        </p:nvCxnSpPr>
        <p:spPr>
          <a:xfrm rot="5400000" flipH="1" flipV="1">
            <a:off x="1343394" y="3478855"/>
            <a:ext cx="458562"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5" name="Rectangle 2"/>
          <p:cNvSpPr>
            <a:spLocks/>
          </p:cNvSpPr>
          <p:nvPr/>
        </p:nvSpPr>
        <p:spPr bwMode="auto">
          <a:xfrm>
            <a:off x="2637255" y="342281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36" name="Rectangle 2"/>
          <p:cNvSpPr>
            <a:spLocks/>
          </p:cNvSpPr>
          <p:nvPr/>
        </p:nvSpPr>
        <p:spPr bwMode="auto">
          <a:xfrm>
            <a:off x="1253439" y="307416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37" name="Rectangle 2"/>
          <p:cNvSpPr>
            <a:spLocks/>
          </p:cNvSpPr>
          <p:nvPr/>
        </p:nvSpPr>
        <p:spPr bwMode="auto">
          <a:xfrm>
            <a:off x="1253439" y="369120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cxnSp>
        <p:nvCxnSpPr>
          <p:cNvPr id="38" name="Straight Connector 37"/>
          <p:cNvCxnSpPr>
            <a:stCxn id="23" idx="0"/>
            <a:endCxn id="11" idx="4"/>
          </p:cNvCxnSpPr>
          <p:nvPr/>
        </p:nvCxnSpPr>
        <p:spPr>
          <a:xfrm rot="5400000" flipH="1" flipV="1">
            <a:off x="1265969" y="2796029"/>
            <a:ext cx="613412" cy="1588"/>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1" name="AutoShape 9"/>
          <p:cNvSpPr>
            <a:spLocks noChangeArrowheads="1"/>
          </p:cNvSpPr>
          <p:nvPr/>
        </p:nvSpPr>
        <p:spPr bwMode="auto">
          <a:xfrm>
            <a:off x="4079896" y="2344938"/>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42" name="Oval 41"/>
          <p:cNvSpPr/>
          <p:nvPr/>
        </p:nvSpPr>
        <p:spPr>
          <a:xfrm>
            <a:off x="4389060" y="247426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3726294" y="311287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360860" y="2066320"/>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486195" y="303863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2"/>
          <p:cNvSpPr>
            <a:spLocks/>
          </p:cNvSpPr>
          <p:nvPr/>
        </p:nvSpPr>
        <p:spPr bwMode="auto">
          <a:xfrm>
            <a:off x="3676603" y="325124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47" name="Rectangle 2"/>
          <p:cNvSpPr>
            <a:spLocks/>
          </p:cNvSpPr>
          <p:nvPr/>
        </p:nvSpPr>
        <p:spPr bwMode="auto">
          <a:xfrm>
            <a:off x="5581924" y="312326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48" name="Rectangle 2"/>
          <p:cNvSpPr>
            <a:spLocks/>
          </p:cNvSpPr>
          <p:nvPr/>
        </p:nvSpPr>
        <p:spPr bwMode="auto">
          <a:xfrm>
            <a:off x="4348038" y="2292058"/>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49" name="Rectangle 2"/>
          <p:cNvSpPr>
            <a:spLocks/>
          </p:cNvSpPr>
          <p:nvPr/>
        </p:nvSpPr>
        <p:spPr bwMode="auto">
          <a:xfrm>
            <a:off x="5455108" y="193491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cxnSp>
        <p:nvCxnSpPr>
          <p:cNvPr id="50" name="Straight Connector 49"/>
          <p:cNvCxnSpPr>
            <a:stCxn id="43" idx="7"/>
            <a:endCxn id="42" idx="3"/>
          </p:cNvCxnSpPr>
          <p:nvPr/>
        </p:nvCxnSpPr>
        <p:spPr>
          <a:xfrm rot="5400000" flipH="1" flipV="1">
            <a:off x="3863707" y="2587522"/>
            <a:ext cx="534779" cy="5589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2" idx="6"/>
            <a:endCxn id="44" idx="3"/>
          </p:cNvCxnSpPr>
          <p:nvPr/>
        </p:nvCxnSpPr>
        <p:spPr>
          <a:xfrm flipV="1">
            <a:off x="4535899" y="2191655"/>
            <a:ext cx="846465" cy="35602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5" idx="0"/>
            <a:endCxn id="44" idx="4"/>
          </p:cNvCxnSpPr>
          <p:nvPr/>
        </p:nvCxnSpPr>
        <p:spPr>
          <a:xfrm rot="16200000" flipV="1">
            <a:off x="5084209" y="2563230"/>
            <a:ext cx="825478" cy="12533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2" idx="5"/>
            <a:endCxn id="45" idx="1"/>
          </p:cNvCxnSpPr>
          <p:nvPr/>
        </p:nvCxnSpPr>
        <p:spPr>
          <a:xfrm rot="16200000" flipH="1">
            <a:off x="4780776" y="2333218"/>
            <a:ext cx="460542" cy="993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389060" y="323451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389060" y="383991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360860" y="359155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4" idx="6"/>
            <a:endCxn id="56" idx="1"/>
          </p:cNvCxnSpPr>
          <p:nvPr/>
        </p:nvCxnSpPr>
        <p:spPr>
          <a:xfrm>
            <a:off x="4535899" y="3307935"/>
            <a:ext cx="846465" cy="3051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55" idx="6"/>
            <a:endCxn id="56" idx="2"/>
          </p:cNvCxnSpPr>
          <p:nvPr/>
        </p:nvCxnSpPr>
        <p:spPr>
          <a:xfrm flipV="1">
            <a:off x="4535899" y="3664977"/>
            <a:ext cx="824961" cy="24835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55" idx="0"/>
            <a:endCxn id="54" idx="4"/>
          </p:cNvCxnSpPr>
          <p:nvPr/>
        </p:nvCxnSpPr>
        <p:spPr>
          <a:xfrm rot="5400000" flipH="1" flipV="1">
            <a:off x="4233199" y="3610635"/>
            <a:ext cx="458562"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Rectangle 2"/>
          <p:cNvSpPr>
            <a:spLocks/>
          </p:cNvSpPr>
          <p:nvPr/>
        </p:nvSpPr>
        <p:spPr bwMode="auto">
          <a:xfrm>
            <a:off x="5527060" y="3554596"/>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61" name="Rectangle 2"/>
          <p:cNvSpPr>
            <a:spLocks/>
          </p:cNvSpPr>
          <p:nvPr/>
        </p:nvSpPr>
        <p:spPr bwMode="auto">
          <a:xfrm>
            <a:off x="4143244" y="320594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62" name="Rectangle 2"/>
          <p:cNvSpPr>
            <a:spLocks/>
          </p:cNvSpPr>
          <p:nvPr/>
        </p:nvSpPr>
        <p:spPr bwMode="auto">
          <a:xfrm>
            <a:off x="4143244" y="382298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321733" y="960969"/>
            <a:ext cx="8365067" cy="830997"/>
          </a:xfrm>
          <a:prstGeom prst="rect">
            <a:avLst/>
          </a:prstGeom>
          <a:noFill/>
          <a:ln w="9525">
            <a:noFill/>
            <a:miter lim="800000"/>
            <a:headEnd/>
            <a:tailEnd/>
          </a:ln>
        </p:spPr>
        <p:txBody>
          <a:bodyPr wrap="square">
            <a:prstTxWarp prst="textNoShape">
              <a:avLst/>
            </a:prstTxWarp>
            <a:spAutoFit/>
          </a:bodyPr>
          <a:lstStyle/>
          <a:p>
            <a:pPr eaLnBrk="1" hangingPunct="1"/>
            <a:r>
              <a:rPr lang="en-US" sz="1600" dirty="0" smtClean="0">
                <a:latin typeface="Helvetica"/>
                <a:cs typeface="Helvetica"/>
              </a:rPr>
              <a:t>The adjacency matrix of a network with several components can be written in a block-diagonal form, so that nonzero elements are confined to squares, with all other elements being zero:</a:t>
            </a:r>
          </a:p>
        </p:txBody>
      </p:sp>
      <p:sp>
        <p:nvSpPr>
          <p:cNvPr id="6"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CONNECTIVITY OF UNDIRECTED GRAPHS        </a:t>
            </a:r>
            <a:r>
              <a:rPr lang="en-US" sz="1600" b="1" dirty="0" smtClean="0">
                <a:solidFill>
                  <a:schemeClr val="bg1">
                    <a:lumMod val="85000"/>
                  </a:schemeClr>
                </a:solidFill>
                <a:latin typeface="Helvetica" pitchFamily="36" charset="0"/>
                <a:ea typeface="Helvetica" pitchFamily="36" charset="0"/>
                <a:cs typeface="Helvetica" pitchFamily="36" charset="0"/>
              </a:rPr>
              <a:t>Adjacency Matrix</a:t>
            </a:r>
          </a:p>
        </p:txBody>
      </p:sp>
      <p:sp>
        <p:nvSpPr>
          <p:cNvPr id="10" name="Subtitle 2"/>
          <p:cNvSpPr txBox="1">
            <a:spLocks/>
          </p:cNvSpPr>
          <p:nvPr/>
        </p:nvSpPr>
        <p:spPr>
          <a:xfrm flipH="1">
            <a:off x="55626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8" name="Picture 7" descr="F-G-Components-Marci.jpg"/>
          <p:cNvPicPr>
            <a:picLocks noChangeAspect="1"/>
          </p:cNvPicPr>
          <p:nvPr/>
        </p:nvPicPr>
        <p:blipFill>
          <a:blip r:embed="rId2"/>
          <a:stretch>
            <a:fillRect/>
          </a:stretch>
        </p:blipFill>
        <p:spPr>
          <a:xfrm>
            <a:off x="1896526" y="2034118"/>
            <a:ext cx="6028267" cy="336578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3"/>
          <p:cNvSpPr txBox="1">
            <a:spLocks noChangeArrowheads="1"/>
          </p:cNvSpPr>
          <p:nvPr/>
        </p:nvSpPr>
        <p:spPr bwMode="auto">
          <a:xfrm>
            <a:off x="228601" y="698500"/>
            <a:ext cx="7096915" cy="2000548"/>
          </a:xfrm>
          <a:prstGeom prst="rect">
            <a:avLst/>
          </a:prstGeom>
          <a:noFill/>
          <a:ln w="9525">
            <a:noFill/>
            <a:miter lim="800000"/>
            <a:headEnd/>
            <a:tailEnd/>
          </a:ln>
        </p:spPr>
        <p:txBody>
          <a:bodyPr wrap="none">
            <a:prstTxWarp prst="textNoShape">
              <a:avLst/>
            </a:prstTxWarp>
            <a:spAutoFit/>
          </a:bodyPr>
          <a:lstStyle/>
          <a:p>
            <a:pPr eaLnBrk="1" hangingPunct="1"/>
            <a:r>
              <a:rPr lang="en-US" sz="2000" dirty="0">
                <a:solidFill>
                  <a:srgbClr val="FF0000"/>
                </a:solidFill>
                <a:latin typeface="Helvetica"/>
                <a:cs typeface="Helvetica"/>
              </a:rPr>
              <a:t>Strongly connected directed </a:t>
            </a:r>
            <a:r>
              <a:rPr lang="en-US" sz="1600" dirty="0">
                <a:latin typeface="Helvetica"/>
                <a:cs typeface="Helvetica"/>
              </a:rPr>
              <a:t>graph: has a path from each node to </a:t>
            </a:r>
          </a:p>
          <a:p>
            <a:pPr eaLnBrk="1" hangingPunct="1"/>
            <a:r>
              <a:rPr lang="en-US" sz="1600" dirty="0">
                <a:latin typeface="Helvetica"/>
                <a:cs typeface="Helvetica"/>
              </a:rPr>
              <a:t>every other node </a:t>
            </a:r>
            <a:r>
              <a:rPr lang="en-US" sz="2000" dirty="0">
                <a:solidFill>
                  <a:srgbClr val="FF0000"/>
                </a:solidFill>
                <a:latin typeface="Helvetica"/>
                <a:cs typeface="Helvetica"/>
              </a:rPr>
              <a:t>and vice versa </a:t>
            </a:r>
            <a:r>
              <a:rPr lang="en-US" sz="1600" dirty="0">
                <a:latin typeface="Helvetica"/>
                <a:cs typeface="Helvetica"/>
              </a:rPr>
              <a:t>(e.g. AB path and BA path).</a:t>
            </a:r>
          </a:p>
          <a:p>
            <a:pPr eaLnBrk="1" hangingPunct="1"/>
            <a:r>
              <a:rPr lang="en-US" sz="2000" dirty="0">
                <a:solidFill>
                  <a:srgbClr val="FF0000"/>
                </a:solidFill>
                <a:latin typeface="Helvetica"/>
                <a:cs typeface="Helvetica"/>
              </a:rPr>
              <a:t>Weakly connected </a:t>
            </a:r>
            <a:r>
              <a:rPr lang="en-US" sz="1600" dirty="0">
                <a:latin typeface="Helvetica"/>
                <a:cs typeface="Helvetica"/>
              </a:rPr>
              <a:t>directed graph: it is connected if we disregard the</a:t>
            </a:r>
          </a:p>
          <a:p>
            <a:pPr eaLnBrk="1" hangingPunct="1"/>
            <a:r>
              <a:rPr lang="en-US" sz="1600" dirty="0">
                <a:latin typeface="Helvetica"/>
                <a:cs typeface="Helvetica"/>
              </a:rPr>
              <a:t>edge directions.</a:t>
            </a:r>
          </a:p>
          <a:p>
            <a:pPr eaLnBrk="1" hangingPunct="1"/>
            <a:endParaRPr lang="en-US" sz="1600" dirty="0">
              <a:latin typeface="Helvetica"/>
              <a:cs typeface="Helvetica"/>
            </a:endParaRPr>
          </a:p>
          <a:p>
            <a:pPr eaLnBrk="1" hangingPunct="1"/>
            <a:r>
              <a:rPr lang="en-US" sz="1600" dirty="0">
                <a:latin typeface="Helvetica"/>
                <a:cs typeface="Helvetica"/>
              </a:rPr>
              <a:t>Strongly connected components can be identified, but not every node is part</a:t>
            </a:r>
          </a:p>
          <a:p>
            <a:pPr eaLnBrk="1" hangingPunct="1"/>
            <a:r>
              <a:rPr lang="en-US" sz="1600" dirty="0">
                <a:latin typeface="Helvetica"/>
                <a:cs typeface="Helvetica"/>
              </a:rPr>
              <a:t>of a nontrivial strongly connected component.   </a:t>
            </a:r>
          </a:p>
        </p:txBody>
      </p:sp>
      <p:sp>
        <p:nvSpPr>
          <p:cNvPr id="24580" name="Text Box 5"/>
          <p:cNvSpPr txBox="1">
            <a:spLocks noChangeArrowheads="1"/>
          </p:cNvSpPr>
          <p:nvPr/>
        </p:nvSpPr>
        <p:spPr bwMode="auto">
          <a:xfrm>
            <a:off x="228601" y="4753506"/>
            <a:ext cx="7620000" cy="707886"/>
          </a:xfrm>
          <a:prstGeom prst="rect">
            <a:avLst/>
          </a:prstGeom>
          <a:noFill/>
          <a:ln w="9525">
            <a:noFill/>
            <a:miter lim="800000"/>
            <a:headEnd/>
            <a:tailEnd/>
          </a:ln>
        </p:spPr>
        <p:txBody>
          <a:bodyPr>
            <a:prstTxWarp prst="textNoShape">
              <a:avLst/>
            </a:prstTxWarp>
            <a:spAutoFit/>
          </a:bodyPr>
          <a:lstStyle/>
          <a:p>
            <a:pPr eaLnBrk="1" hangingPunct="1"/>
            <a:r>
              <a:rPr lang="en-US" sz="2000" dirty="0">
                <a:solidFill>
                  <a:srgbClr val="FF0000"/>
                </a:solidFill>
                <a:latin typeface="Helvetica"/>
                <a:cs typeface="Helvetica"/>
              </a:rPr>
              <a:t>In-component</a:t>
            </a:r>
            <a:r>
              <a:rPr lang="en-US" sz="1600" dirty="0">
                <a:latin typeface="Helvetica"/>
                <a:cs typeface="Helvetica"/>
              </a:rPr>
              <a:t>: nodes that can reach the </a:t>
            </a:r>
            <a:r>
              <a:rPr lang="en-US" sz="1600" dirty="0" err="1">
                <a:latin typeface="Helvetica"/>
                <a:cs typeface="Helvetica"/>
              </a:rPr>
              <a:t>scc</a:t>
            </a:r>
            <a:r>
              <a:rPr lang="en-US" sz="1600" dirty="0">
                <a:latin typeface="Helvetica"/>
                <a:cs typeface="Helvetica"/>
              </a:rPr>
              <a:t>, </a:t>
            </a:r>
            <a:endParaRPr lang="en-US" sz="1600" dirty="0" smtClean="0">
              <a:latin typeface="Helvetica"/>
              <a:cs typeface="Helvetica"/>
            </a:endParaRPr>
          </a:p>
          <a:p>
            <a:pPr eaLnBrk="1" hangingPunct="1"/>
            <a:r>
              <a:rPr lang="en-US" sz="2000" dirty="0" smtClean="0">
                <a:solidFill>
                  <a:srgbClr val="FF0000"/>
                </a:solidFill>
                <a:latin typeface="Helvetica"/>
                <a:cs typeface="Helvetica"/>
              </a:rPr>
              <a:t>Out</a:t>
            </a:r>
            <a:r>
              <a:rPr lang="en-US" sz="2000" dirty="0">
                <a:solidFill>
                  <a:srgbClr val="FF0000"/>
                </a:solidFill>
                <a:latin typeface="Helvetica"/>
                <a:cs typeface="Helvetica"/>
              </a:rPr>
              <a:t>-component</a:t>
            </a:r>
            <a:r>
              <a:rPr lang="en-US" sz="1600" dirty="0">
                <a:latin typeface="Helvetica"/>
                <a:cs typeface="Helvetica"/>
              </a:rPr>
              <a:t>: nodes that can be reached from the </a:t>
            </a:r>
            <a:r>
              <a:rPr lang="en-US" sz="1600" dirty="0" err="1">
                <a:latin typeface="Helvetica"/>
                <a:cs typeface="Helvetica"/>
              </a:rPr>
              <a:t>scc</a:t>
            </a:r>
            <a:r>
              <a:rPr lang="en-US" sz="1600" dirty="0">
                <a:latin typeface="Helvetica"/>
                <a:cs typeface="Helvetica"/>
              </a:rPr>
              <a:t>. </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CONNECTIVITY OF DIRECTED GRAPHS</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9" name="AutoShape 9"/>
          <p:cNvSpPr>
            <a:spLocks noChangeArrowheads="1"/>
          </p:cNvSpPr>
          <p:nvPr/>
        </p:nvSpPr>
        <p:spPr bwMode="auto">
          <a:xfrm>
            <a:off x="1003177" y="3186762"/>
            <a:ext cx="259675" cy="444341"/>
          </a:xfrm>
          <a:prstGeom prst="octagon">
            <a:avLst>
              <a:gd name="adj" fmla="val 29287"/>
            </a:avLst>
          </a:prstGeom>
          <a:noFill/>
          <a:ln w="9525">
            <a:noFill/>
            <a:miter lim="800000"/>
            <a:headEnd/>
            <a:tailEnd/>
          </a:ln>
        </p:spPr>
        <p:txBody>
          <a:bodyPr wrap="none" anchor="ctr">
            <a:prstTxWarp prst="textNoShape">
              <a:avLst/>
            </a:prstTxWarp>
            <a:spAutoFit/>
          </a:bodyPr>
          <a:lstStyle/>
          <a:p>
            <a:endParaRPr lang="en-US"/>
          </a:p>
        </p:txBody>
      </p:sp>
      <p:sp>
        <p:nvSpPr>
          <p:cNvPr id="10" name="Oval 9"/>
          <p:cNvSpPr/>
          <p:nvPr/>
        </p:nvSpPr>
        <p:spPr>
          <a:xfrm>
            <a:off x="1312341" y="3316088"/>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49575" y="3954698"/>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84141" y="290814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409476" y="3880461"/>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10" idx="3"/>
            <a:endCxn id="11" idx="7"/>
          </p:cNvCxnSpPr>
          <p:nvPr/>
        </p:nvCxnSpPr>
        <p:spPr>
          <a:xfrm rot="5400000">
            <a:off x="786989" y="3429345"/>
            <a:ext cx="534779" cy="5589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0" idx="7"/>
            <a:endCxn id="12" idx="2"/>
          </p:cNvCxnSpPr>
          <p:nvPr/>
        </p:nvCxnSpPr>
        <p:spPr>
          <a:xfrm rot="5400000" flipH="1" flipV="1">
            <a:off x="1682894" y="2736346"/>
            <a:ext cx="356028" cy="84646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4"/>
            <a:endCxn id="13" idx="0"/>
          </p:cNvCxnSpPr>
          <p:nvPr/>
        </p:nvCxnSpPr>
        <p:spPr>
          <a:xfrm rot="16200000" flipH="1">
            <a:off x="2007489" y="3405054"/>
            <a:ext cx="825478" cy="1253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2"/>
            <a:endCxn id="10" idx="5"/>
          </p:cNvCxnSpPr>
          <p:nvPr/>
        </p:nvCxnSpPr>
        <p:spPr>
          <a:xfrm rot="10800000">
            <a:off x="1437676" y="3441423"/>
            <a:ext cx="971800" cy="5124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2"/>
          <p:cNvSpPr>
            <a:spLocks/>
          </p:cNvSpPr>
          <p:nvPr/>
        </p:nvSpPr>
        <p:spPr bwMode="auto">
          <a:xfrm>
            <a:off x="412226" y="393380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
        <p:nvSpPr>
          <p:cNvPr id="19" name="Rectangle 2"/>
          <p:cNvSpPr>
            <a:spLocks/>
          </p:cNvSpPr>
          <p:nvPr/>
        </p:nvSpPr>
        <p:spPr bwMode="auto">
          <a:xfrm>
            <a:off x="2505205" y="396509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20" name="Rectangle 2"/>
          <p:cNvSpPr>
            <a:spLocks/>
          </p:cNvSpPr>
          <p:nvPr/>
        </p:nvSpPr>
        <p:spPr bwMode="auto">
          <a:xfrm>
            <a:off x="1271319" y="313388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21" name="Rectangle 2"/>
          <p:cNvSpPr>
            <a:spLocks/>
          </p:cNvSpPr>
          <p:nvPr/>
        </p:nvSpPr>
        <p:spPr bwMode="auto">
          <a:xfrm>
            <a:off x="2378389" y="2776740"/>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22" name="Oval 21"/>
          <p:cNvSpPr/>
          <p:nvPr/>
        </p:nvSpPr>
        <p:spPr>
          <a:xfrm>
            <a:off x="1312341" y="390278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312341" y="451240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003694" y="4253937"/>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p:cNvCxnSpPr>
            <a:stCxn id="23" idx="6"/>
            <a:endCxn id="24" idx="3"/>
          </p:cNvCxnSpPr>
          <p:nvPr/>
        </p:nvCxnSpPr>
        <p:spPr>
          <a:xfrm flipV="1">
            <a:off x="1459180" y="4379272"/>
            <a:ext cx="566018" cy="2065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2" idx="5"/>
            <a:endCxn id="24" idx="1"/>
          </p:cNvCxnSpPr>
          <p:nvPr/>
        </p:nvCxnSpPr>
        <p:spPr>
          <a:xfrm rot="16200000" flipH="1">
            <a:off x="1607775" y="3858018"/>
            <a:ext cx="247324" cy="58752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2" idx="4"/>
            <a:endCxn id="23" idx="0"/>
          </p:cNvCxnSpPr>
          <p:nvPr/>
        </p:nvCxnSpPr>
        <p:spPr>
          <a:xfrm rot="5400000">
            <a:off x="1154369" y="4281013"/>
            <a:ext cx="46278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2" idx="0"/>
            <a:endCxn id="10" idx="4"/>
          </p:cNvCxnSpPr>
          <p:nvPr/>
        </p:nvCxnSpPr>
        <p:spPr>
          <a:xfrm rot="5400000" flipH="1" flipV="1">
            <a:off x="1165834" y="3682855"/>
            <a:ext cx="439855" cy="15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Rectangle 2"/>
          <p:cNvSpPr>
            <a:spLocks/>
          </p:cNvSpPr>
          <p:nvPr/>
        </p:nvSpPr>
        <p:spPr bwMode="auto">
          <a:xfrm>
            <a:off x="2142829" y="4237003"/>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38" name="Rectangle 2"/>
          <p:cNvSpPr>
            <a:spLocks/>
          </p:cNvSpPr>
          <p:nvPr/>
        </p:nvSpPr>
        <p:spPr bwMode="auto">
          <a:xfrm>
            <a:off x="1067838" y="4495472"/>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
        <p:nvSpPr>
          <p:cNvPr id="40" name="Rectangle 2"/>
          <p:cNvSpPr>
            <a:spLocks/>
          </p:cNvSpPr>
          <p:nvPr/>
        </p:nvSpPr>
        <p:spPr bwMode="auto">
          <a:xfrm>
            <a:off x="1071096" y="389431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E</a:t>
            </a:r>
            <a:endParaRPr lang="en-US" sz="1200" b="1" dirty="0">
              <a:latin typeface="Helvetica"/>
              <a:ea typeface="Trebuchet MS" pitchFamily="-112" charset="0"/>
              <a:cs typeface="Helvetica"/>
              <a:sym typeface="Trebuchet MS" pitchFamily="-112" charset="0"/>
            </a:endParaRPr>
          </a:p>
        </p:txBody>
      </p:sp>
      <p:sp>
        <p:nvSpPr>
          <p:cNvPr id="42" name="Oval 41"/>
          <p:cNvSpPr/>
          <p:nvPr/>
        </p:nvSpPr>
        <p:spPr>
          <a:xfrm>
            <a:off x="5022798" y="3765232"/>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4025332" y="3006524"/>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933553" y="343462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932072" y="399976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a:stCxn id="43" idx="5"/>
            <a:endCxn id="42" idx="1"/>
          </p:cNvCxnSpPr>
          <p:nvPr/>
        </p:nvCxnSpPr>
        <p:spPr>
          <a:xfrm rot="16200000" flipH="1">
            <a:off x="4270046" y="3012479"/>
            <a:ext cx="654877" cy="8936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2" idx="7"/>
            <a:endCxn id="44" idx="2"/>
          </p:cNvCxnSpPr>
          <p:nvPr/>
        </p:nvCxnSpPr>
        <p:spPr>
          <a:xfrm rot="5400000" flipH="1" flipV="1">
            <a:off x="5401498" y="3254681"/>
            <a:ext cx="278690" cy="78542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4" idx="4"/>
            <a:endCxn id="45" idx="0"/>
          </p:cNvCxnSpPr>
          <p:nvPr/>
        </p:nvCxnSpPr>
        <p:spPr>
          <a:xfrm rot="5400000">
            <a:off x="5797083" y="3789875"/>
            <a:ext cx="418301" cy="148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5" idx="2"/>
            <a:endCxn id="42" idx="5"/>
          </p:cNvCxnSpPr>
          <p:nvPr/>
        </p:nvCxnSpPr>
        <p:spPr>
          <a:xfrm rot="10800000">
            <a:off x="5148134" y="3890568"/>
            <a:ext cx="783939" cy="18261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Rectangle 2"/>
          <p:cNvSpPr>
            <a:spLocks/>
          </p:cNvSpPr>
          <p:nvPr/>
        </p:nvSpPr>
        <p:spPr bwMode="auto">
          <a:xfrm>
            <a:off x="3813384" y="297716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E</a:t>
            </a:r>
            <a:endParaRPr lang="en-US" sz="1200" b="1" dirty="0">
              <a:latin typeface="Helvetica"/>
              <a:ea typeface="Trebuchet MS" pitchFamily="-112" charset="0"/>
              <a:cs typeface="Helvetica"/>
              <a:sym typeface="Trebuchet MS" pitchFamily="-112" charset="0"/>
            </a:endParaRPr>
          </a:p>
        </p:txBody>
      </p:sp>
      <p:sp>
        <p:nvSpPr>
          <p:cNvPr id="51" name="Rectangle 2"/>
          <p:cNvSpPr>
            <a:spLocks/>
          </p:cNvSpPr>
          <p:nvPr/>
        </p:nvSpPr>
        <p:spPr bwMode="auto">
          <a:xfrm>
            <a:off x="5892329" y="4152134"/>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C</a:t>
            </a:r>
            <a:endParaRPr lang="en-US" sz="1200" b="1" dirty="0">
              <a:latin typeface="Helvetica"/>
              <a:ea typeface="Trebuchet MS" pitchFamily="-112" charset="0"/>
              <a:cs typeface="Helvetica"/>
              <a:sym typeface="Trebuchet MS" pitchFamily="-112" charset="0"/>
            </a:endParaRPr>
          </a:p>
        </p:txBody>
      </p:sp>
      <p:sp>
        <p:nvSpPr>
          <p:cNvPr id="52" name="Rectangle 2"/>
          <p:cNvSpPr>
            <a:spLocks/>
          </p:cNvSpPr>
          <p:nvPr/>
        </p:nvSpPr>
        <p:spPr bwMode="auto">
          <a:xfrm>
            <a:off x="4981776" y="355762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A</a:t>
            </a:r>
            <a:endParaRPr lang="en-US" sz="1200" b="1" dirty="0">
              <a:latin typeface="Helvetica"/>
              <a:ea typeface="Trebuchet MS" pitchFamily="-112" charset="0"/>
              <a:cs typeface="Helvetica"/>
              <a:sym typeface="Trebuchet MS" pitchFamily="-112" charset="0"/>
            </a:endParaRPr>
          </a:p>
        </p:txBody>
      </p:sp>
      <p:sp>
        <p:nvSpPr>
          <p:cNvPr id="53" name="Rectangle 2"/>
          <p:cNvSpPr>
            <a:spLocks/>
          </p:cNvSpPr>
          <p:nvPr/>
        </p:nvSpPr>
        <p:spPr bwMode="auto">
          <a:xfrm>
            <a:off x="5883862" y="322701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B</a:t>
            </a:r>
            <a:endParaRPr lang="en-US" sz="1200" b="1" dirty="0">
              <a:latin typeface="Helvetica"/>
              <a:ea typeface="Trebuchet MS" pitchFamily="-112" charset="0"/>
              <a:cs typeface="Helvetica"/>
              <a:sym typeface="Trebuchet MS" pitchFamily="-112" charset="0"/>
            </a:endParaRPr>
          </a:p>
        </p:txBody>
      </p:sp>
      <p:sp>
        <p:nvSpPr>
          <p:cNvPr id="54" name="Oval 53"/>
          <p:cNvSpPr/>
          <p:nvPr/>
        </p:nvSpPr>
        <p:spPr>
          <a:xfrm>
            <a:off x="4070249" y="4136210"/>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6903113" y="3190455"/>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6829694" y="4144676"/>
            <a:ext cx="146839" cy="146839"/>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Arrow Connector 57"/>
          <p:cNvCxnSpPr>
            <a:stCxn id="56" idx="2"/>
            <a:endCxn id="45" idx="6"/>
          </p:cNvCxnSpPr>
          <p:nvPr/>
        </p:nvCxnSpPr>
        <p:spPr>
          <a:xfrm rot="10800000">
            <a:off x="6078912" y="4073186"/>
            <a:ext cx="750783" cy="14491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4" idx="6"/>
            <a:endCxn id="55" idx="2"/>
          </p:cNvCxnSpPr>
          <p:nvPr/>
        </p:nvCxnSpPr>
        <p:spPr>
          <a:xfrm flipV="1">
            <a:off x="6080392" y="3263875"/>
            <a:ext cx="822721" cy="24417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2" idx="3"/>
            <a:endCxn id="54" idx="7"/>
          </p:cNvCxnSpPr>
          <p:nvPr/>
        </p:nvCxnSpPr>
        <p:spPr>
          <a:xfrm rot="5400000">
            <a:off x="4486370" y="3599781"/>
            <a:ext cx="267147" cy="8487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Rectangle 2"/>
          <p:cNvSpPr>
            <a:spLocks/>
          </p:cNvSpPr>
          <p:nvPr/>
        </p:nvSpPr>
        <p:spPr bwMode="auto">
          <a:xfrm>
            <a:off x="6968829" y="4119275"/>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G</a:t>
            </a:r>
            <a:endParaRPr lang="en-US" sz="1200" b="1" dirty="0">
              <a:latin typeface="Helvetica"/>
              <a:ea typeface="Trebuchet MS" pitchFamily="-112" charset="0"/>
              <a:cs typeface="Helvetica"/>
              <a:sym typeface="Trebuchet MS" pitchFamily="-112" charset="0"/>
            </a:endParaRPr>
          </a:p>
        </p:txBody>
      </p:sp>
      <p:sp>
        <p:nvSpPr>
          <p:cNvPr id="62" name="Rectangle 2"/>
          <p:cNvSpPr>
            <a:spLocks/>
          </p:cNvSpPr>
          <p:nvPr/>
        </p:nvSpPr>
        <p:spPr bwMode="auto">
          <a:xfrm flipH="1">
            <a:off x="6997562" y="3156587"/>
            <a:ext cx="310219"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F</a:t>
            </a:r>
            <a:endParaRPr lang="en-US" sz="1200" b="1" dirty="0">
              <a:latin typeface="Helvetica"/>
              <a:ea typeface="Trebuchet MS" pitchFamily="-112" charset="0"/>
              <a:cs typeface="Helvetica"/>
              <a:sym typeface="Trebuchet MS" pitchFamily="-112" charset="0"/>
            </a:endParaRPr>
          </a:p>
        </p:txBody>
      </p:sp>
      <p:sp>
        <p:nvSpPr>
          <p:cNvPr id="63" name="Rectangle 2"/>
          <p:cNvSpPr>
            <a:spLocks/>
          </p:cNvSpPr>
          <p:nvPr/>
        </p:nvSpPr>
        <p:spPr bwMode="auto">
          <a:xfrm>
            <a:off x="3845938" y="4110809"/>
            <a:ext cx="245816" cy="184666"/>
          </a:xfrm>
          <a:prstGeom prst="rect">
            <a:avLst/>
          </a:prstGeom>
          <a:noFill/>
          <a:ln w="12700">
            <a:noFill/>
            <a:miter lim="800000"/>
            <a:headEnd/>
            <a:tailEnd/>
          </a:ln>
        </p:spPr>
        <p:txBody>
          <a:bodyPr wrap="square" lIns="0" tIns="0" rIns="31748" bIns="0">
            <a:prstTxWarp prst="textNoShape">
              <a:avLst/>
            </a:prstTxWarp>
            <a:spAutoFit/>
          </a:bodyPr>
          <a:lstStyle/>
          <a:p>
            <a:pPr marL="31253" algn="ctr">
              <a:buClr>
                <a:srgbClr val="CC0000"/>
              </a:buClr>
              <a:buSzPct val="100000"/>
            </a:pPr>
            <a:r>
              <a:rPr lang="en-US" sz="1200" b="1" dirty="0" smtClean="0">
                <a:latin typeface="Helvetica"/>
                <a:ea typeface="Trebuchet MS" pitchFamily="-112" charset="0"/>
                <a:cs typeface="Helvetica"/>
                <a:sym typeface="Trebuchet MS" pitchFamily="-112" charset="0"/>
              </a:rPr>
              <a:t>D</a:t>
            </a:r>
            <a:endParaRPr lang="en-US" sz="1200" b="1" dirty="0">
              <a:latin typeface="Helvetica"/>
              <a:ea typeface="Trebuchet MS" pitchFamily="-112" charset="0"/>
              <a:cs typeface="Helvetica"/>
              <a:sym typeface="Trebuchet MS" pitchFamily="-112" charset="0"/>
            </a:endParaRP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2.9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1388533" y="1202208"/>
            <a:ext cx="6087716" cy="38777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smtClean="0">
                <a:latin typeface="Trajan Pro"/>
                <a:cs typeface="Trajan Pro"/>
              </a:rPr>
              <a:t>Clustering coefficient</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10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36958746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COMPONENTS OF A COMPLEX SYSTEM</a:t>
            </a:r>
          </a:p>
        </p:txBody>
      </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grpSp>
        <p:nvGrpSpPr>
          <p:cNvPr id="46" name="Group 45"/>
          <p:cNvGrpSpPr/>
          <p:nvPr/>
        </p:nvGrpSpPr>
        <p:grpSpPr>
          <a:xfrm>
            <a:off x="2057400" y="1104900"/>
            <a:ext cx="4797778" cy="1799167"/>
            <a:chOff x="2057400" y="1104900"/>
            <a:chExt cx="4797778" cy="1799167"/>
          </a:xfrm>
        </p:grpSpPr>
        <p:sp>
          <p:nvSpPr>
            <p:cNvPr id="9" name="Oval 8"/>
            <p:cNvSpPr/>
            <p:nvPr/>
          </p:nvSpPr>
          <p:spPr>
            <a:xfrm>
              <a:off x="2057400" y="1371443"/>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123573" y="2504252"/>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590024" y="110490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856567" y="190453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589561" y="1771258"/>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88913" y="110490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88635" y="1904530"/>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189283" y="2637524"/>
              <a:ext cx="266543" cy="266543"/>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2284909" y="1332407"/>
            <a:ext cx="4303726" cy="1344152"/>
            <a:chOff x="2284909" y="1332407"/>
            <a:chExt cx="4303726" cy="1344152"/>
          </a:xfrm>
        </p:grpSpPr>
        <p:cxnSp>
          <p:nvCxnSpPr>
            <p:cNvPr id="21" name="Straight Connector 20"/>
            <p:cNvCxnSpPr>
              <a:stCxn id="9" idx="5"/>
              <a:endCxn id="10" idx="1"/>
            </p:cNvCxnSpPr>
            <p:nvPr/>
          </p:nvCxnSpPr>
          <p:spPr>
            <a:xfrm rot="16200000" flipH="1">
              <a:off x="2251591" y="1632270"/>
              <a:ext cx="944334" cy="87769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0" idx="7"/>
              <a:endCxn id="13" idx="3"/>
            </p:cNvCxnSpPr>
            <p:nvPr/>
          </p:nvCxnSpPr>
          <p:spPr>
            <a:xfrm rot="5400000" flipH="1" flipV="1">
              <a:off x="3417717" y="2065403"/>
              <a:ext cx="411248" cy="54451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2" idx="5"/>
              <a:endCxn id="13" idx="0"/>
            </p:cNvCxnSpPr>
            <p:nvPr/>
          </p:nvCxnSpPr>
          <p:spPr>
            <a:xfrm rot="16200000" flipH="1">
              <a:off x="3617625" y="1532315"/>
              <a:ext cx="572121" cy="1723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2" idx="3"/>
              <a:endCxn id="10" idx="7"/>
            </p:cNvCxnSpPr>
            <p:nvPr/>
          </p:nvCxnSpPr>
          <p:spPr>
            <a:xfrm rot="5400000">
              <a:off x="2884631" y="1798860"/>
              <a:ext cx="1210878" cy="27797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3" idx="6"/>
              <a:endCxn id="14" idx="2"/>
            </p:cNvCxnSpPr>
            <p:nvPr/>
          </p:nvCxnSpPr>
          <p:spPr>
            <a:xfrm flipV="1">
              <a:off x="4123110" y="1904530"/>
              <a:ext cx="466451" cy="1332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4" idx="7"/>
              <a:endCxn id="15" idx="3"/>
            </p:cNvCxnSpPr>
            <p:nvPr/>
          </p:nvCxnSpPr>
          <p:spPr>
            <a:xfrm rot="5400000" flipH="1" flipV="1">
              <a:off x="5183566" y="965912"/>
              <a:ext cx="477884" cy="12108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3" idx="5"/>
              <a:endCxn id="17" idx="1"/>
            </p:cNvCxnSpPr>
            <p:nvPr/>
          </p:nvCxnSpPr>
          <p:spPr>
            <a:xfrm rot="16200000" flipH="1">
              <a:off x="4383937" y="1832178"/>
              <a:ext cx="544520" cy="114424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14" idx="6"/>
              <a:endCxn id="16" idx="2"/>
            </p:cNvCxnSpPr>
            <p:nvPr/>
          </p:nvCxnSpPr>
          <p:spPr>
            <a:xfrm>
              <a:off x="4856104" y="1904530"/>
              <a:ext cx="1732531" cy="1332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7" name="Rectangle 2"/>
          <p:cNvSpPr>
            <a:spLocks/>
          </p:cNvSpPr>
          <p:nvPr/>
        </p:nvSpPr>
        <p:spPr bwMode="auto">
          <a:xfrm>
            <a:off x="2606719" y="3086100"/>
            <a:ext cx="3981857" cy="707886"/>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smtClean="0">
                <a:solidFill>
                  <a:srgbClr val="000000"/>
                </a:solidFill>
                <a:latin typeface="Helvetica"/>
                <a:ea typeface="Trebuchet MS" pitchFamily="-112" charset="0"/>
                <a:cs typeface="Helvetica"/>
                <a:sym typeface="Trebuchet MS" pitchFamily="-112" charset="0"/>
              </a:rPr>
              <a:t> </a:t>
            </a:r>
            <a:r>
              <a:rPr lang="en-US" sz="1600" b="1" dirty="0" smtClean="0">
                <a:solidFill>
                  <a:srgbClr val="000000"/>
                </a:solidFill>
                <a:latin typeface="Helvetica"/>
                <a:ea typeface="Trebuchet MS" pitchFamily="-112" charset="0"/>
                <a:cs typeface="Helvetica"/>
                <a:sym typeface="Trebuchet MS" pitchFamily="-112" charset="0"/>
              </a:rPr>
              <a:t>components</a:t>
            </a:r>
            <a:r>
              <a:rPr lang="en-US" sz="1600" dirty="0" smtClean="0">
                <a:solidFill>
                  <a:srgbClr val="000000"/>
                </a:solidFill>
                <a:latin typeface="Helvetica"/>
                <a:ea typeface="Trebuchet MS" pitchFamily="-112" charset="0"/>
                <a:cs typeface="Helvetica"/>
                <a:sym typeface="Trebuchet MS" pitchFamily="-112" charset="0"/>
              </a:rPr>
              <a:t>: nodes</a:t>
            </a:r>
            <a:r>
              <a:rPr lang="en-US" sz="1600" dirty="0">
                <a:solidFill>
                  <a:srgbClr val="000000"/>
                </a:solidFill>
                <a:latin typeface="Helvetica"/>
                <a:ea typeface="Trebuchet MS" pitchFamily="-112" charset="0"/>
                <a:cs typeface="Helvetica"/>
                <a:sym typeface="Trebuchet MS" pitchFamily="-112" charset="0"/>
              </a:rPr>
              <a:t>, </a:t>
            </a:r>
            <a:r>
              <a:rPr lang="en-US" sz="1600" dirty="0" smtClean="0">
                <a:solidFill>
                  <a:srgbClr val="000000"/>
                </a:solidFill>
                <a:latin typeface="Helvetica"/>
                <a:ea typeface="Trebuchet MS" pitchFamily="-112" charset="0"/>
                <a:cs typeface="Helvetica"/>
                <a:sym typeface="Trebuchet MS" pitchFamily="-112" charset="0"/>
              </a:rPr>
              <a:t>vertices		  </a:t>
            </a:r>
            <a:r>
              <a:rPr lang="en-US" sz="2200" dirty="0" smtClean="0">
                <a:solidFill>
                  <a:srgbClr val="000000"/>
                </a:solidFill>
                <a:latin typeface="Helvetica"/>
                <a:ea typeface="Trebuchet MS" pitchFamily="-112" charset="0"/>
                <a:cs typeface="Helvetica"/>
                <a:sym typeface="Trebuchet MS" pitchFamily="-112" charset="0"/>
              </a:rPr>
              <a:t>N</a:t>
            </a:r>
            <a:endParaRPr lang="en-US" sz="2200" dirty="0">
              <a:solidFill>
                <a:srgbClr val="000000"/>
              </a:solidFill>
              <a:latin typeface="Helvetica"/>
              <a:ea typeface="Trebuchet MS" pitchFamily="-112" charset="0"/>
              <a:cs typeface="Helvetica"/>
              <a:sym typeface="Trebuchet MS" pitchFamily="-112" charset="0"/>
            </a:endParaRPr>
          </a:p>
        </p:txBody>
      </p:sp>
      <p:sp>
        <p:nvSpPr>
          <p:cNvPr id="49" name="Rectangle 21"/>
          <p:cNvSpPr>
            <a:spLocks/>
          </p:cNvSpPr>
          <p:nvPr/>
        </p:nvSpPr>
        <p:spPr bwMode="auto">
          <a:xfrm>
            <a:off x="2587483" y="3742966"/>
            <a:ext cx="4033153" cy="723275"/>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a:solidFill>
                  <a:srgbClr val="000000"/>
                </a:solidFill>
                <a:latin typeface="Helvetica"/>
                <a:ea typeface="Trebuchet MS" pitchFamily="-112" charset="0"/>
                <a:cs typeface="Helvetica"/>
                <a:sym typeface="Trebuchet MS" pitchFamily="-112" charset="0"/>
              </a:rPr>
              <a:t> </a:t>
            </a:r>
            <a:r>
              <a:rPr lang="en-US" sz="1600" b="1" dirty="0">
                <a:solidFill>
                  <a:srgbClr val="000000"/>
                </a:solidFill>
                <a:latin typeface="Helvetica"/>
                <a:ea typeface="Trebuchet MS" pitchFamily="-112" charset="0"/>
                <a:cs typeface="Helvetica"/>
                <a:sym typeface="Trebuchet MS" pitchFamily="-112" charset="0"/>
              </a:rPr>
              <a:t>interactions</a:t>
            </a:r>
            <a:r>
              <a:rPr lang="en-US" sz="1600" dirty="0">
                <a:solidFill>
                  <a:srgbClr val="000000"/>
                </a:solidFill>
                <a:latin typeface="Helvetica"/>
                <a:ea typeface="Trebuchet MS" pitchFamily="-112" charset="0"/>
                <a:cs typeface="Helvetica"/>
                <a:sym typeface="Trebuchet MS" pitchFamily="-112" charset="0"/>
              </a:rPr>
              <a:t>:  links, </a:t>
            </a:r>
            <a:r>
              <a:rPr lang="en-US" sz="1600" dirty="0" smtClean="0">
                <a:solidFill>
                  <a:srgbClr val="000000"/>
                </a:solidFill>
                <a:latin typeface="Helvetica"/>
                <a:ea typeface="Trebuchet MS" pitchFamily="-112" charset="0"/>
                <a:cs typeface="Helvetica"/>
                <a:sym typeface="Trebuchet MS" pitchFamily="-112" charset="0"/>
              </a:rPr>
              <a:t>edges			   </a:t>
            </a:r>
            <a:r>
              <a:rPr lang="en-US" sz="2200" dirty="0" smtClean="0">
                <a:solidFill>
                  <a:srgbClr val="000000"/>
                </a:solidFill>
                <a:latin typeface="Helvetica"/>
                <a:ea typeface="Trebuchet MS" pitchFamily="-112" charset="0"/>
                <a:cs typeface="Helvetica"/>
                <a:sym typeface="Trebuchet MS" pitchFamily="-112" charset="0"/>
              </a:rPr>
              <a:t>L</a:t>
            </a:r>
            <a:endParaRPr lang="en-US" sz="2200" dirty="0">
              <a:solidFill>
                <a:srgbClr val="000000"/>
              </a:solidFill>
              <a:latin typeface="Helvetica"/>
              <a:ea typeface="Trebuchet MS" pitchFamily="-112" charset="0"/>
              <a:cs typeface="Helvetica"/>
              <a:sym typeface="Trebuchet MS" pitchFamily="-112" charset="0"/>
            </a:endParaRPr>
          </a:p>
        </p:txBody>
      </p:sp>
      <p:sp>
        <p:nvSpPr>
          <p:cNvPr id="50" name="Rectangle 21"/>
          <p:cNvSpPr>
            <a:spLocks/>
          </p:cNvSpPr>
          <p:nvPr/>
        </p:nvSpPr>
        <p:spPr bwMode="auto">
          <a:xfrm>
            <a:off x="2590800" y="4451747"/>
            <a:ext cx="4328106" cy="723275"/>
          </a:xfrm>
          <a:prstGeom prst="rect">
            <a:avLst/>
          </a:prstGeom>
          <a:noFill/>
          <a:ln w="12700">
            <a:noFill/>
            <a:miter lim="800000"/>
            <a:headEnd/>
            <a:tailEnd/>
          </a:ln>
        </p:spPr>
        <p:txBody>
          <a:bodyPr wrap="none" lIns="0" tIns="0" rIns="31748" bIns="0">
            <a:prstTxWarp prst="textNoShape">
              <a:avLst/>
            </a:prstTxWarp>
            <a:spAutoFit/>
          </a:bodyPr>
          <a:lstStyle/>
          <a:p>
            <a:pPr marL="31253"/>
            <a:endParaRPr lang="en-US" sz="2400" dirty="0">
              <a:solidFill>
                <a:srgbClr val="000000"/>
              </a:solidFill>
              <a:latin typeface="Trebuchet MS" pitchFamily="-112" charset="0"/>
              <a:ea typeface="Trebuchet MS" pitchFamily="-112" charset="0"/>
              <a:cs typeface="Trebuchet MS" pitchFamily="-112" charset="0"/>
              <a:sym typeface="Trebuchet MS" pitchFamily="-112" charset="0"/>
            </a:endParaRPr>
          </a:p>
          <a:p>
            <a:pPr marL="31253">
              <a:buClr>
                <a:srgbClr val="CC0000"/>
              </a:buClr>
              <a:buSzPct val="100000"/>
              <a:buFont typeface="Wingdings" pitchFamily="-112" charset="2"/>
              <a:buChar char="§"/>
            </a:pPr>
            <a:r>
              <a:rPr lang="en-US" sz="1600" dirty="0" smtClean="0">
                <a:solidFill>
                  <a:srgbClr val="000000"/>
                </a:solidFill>
                <a:latin typeface="Helvetica"/>
                <a:ea typeface="Trebuchet MS" pitchFamily="-112" charset="0"/>
                <a:cs typeface="Helvetica"/>
                <a:sym typeface="Trebuchet MS" pitchFamily="-112" charset="0"/>
              </a:rPr>
              <a:t> </a:t>
            </a:r>
            <a:r>
              <a:rPr lang="en-US" sz="1600" b="1" dirty="0" smtClean="0">
                <a:solidFill>
                  <a:srgbClr val="000000"/>
                </a:solidFill>
                <a:latin typeface="Helvetica"/>
                <a:ea typeface="Trebuchet MS" pitchFamily="-112" charset="0"/>
                <a:cs typeface="Helvetica"/>
                <a:sym typeface="Trebuchet MS" pitchFamily="-112" charset="0"/>
              </a:rPr>
              <a:t>system</a:t>
            </a:r>
            <a:r>
              <a:rPr lang="en-US" sz="1600" dirty="0" smtClean="0">
                <a:solidFill>
                  <a:srgbClr val="000000"/>
                </a:solidFill>
                <a:latin typeface="Helvetica"/>
                <a:ea typeface="Trebuchet MS" pitchFamily="-112" charset="0"/>
                <a:cs typeface="Helvetica"/>
                <a:sym typeface="Trebuchet MS" pitchFamily="-112" charset="0"/>
              </a:rPr>
              <a:t>:  	  network, graph		</a:t>
            </a:r>
            <a:r>
              <a:rPr lang="en-US" sz="2200" dirty="0" smtClean="0">
                <a:solidFill>
                  <a:srgbClr val="000000"/>
                </a:solidFill>
                <a:latin typeface="Helvetica"/>
                <a:ea typeface="Trebuchet MS" pitchFamily="-112" charset="0"/>
                <a:cs typeface="Helvetica"/>
                <a:sym typeface="Trebuchet MS" pitchFamily="-112" charset="0"/>
              </a:rPr>
              <a:t>(N,L)</a:t>
            </a:r>
            <a:endParaRPr lang="en-US" sz="2200" dirty="0">
              <a:solidFill>
                <a:srgbClr val="000000"/>
              </a:solidFill>
              <a:latin typeface="Helvetica"/>
              <a:ea typeface="Trebuchet MS" pitchFamily="-112" charset="0"/>
              <a:cs typeface="Helvetica"/>
              <a:sym typeface="Trebuchet MS" pitchFamily="-112"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edge">
                                      <p:cBhvr>
                                        <p:cTn id="7" dur="2000"/>
                                        <p:tgtEl>
                                          <p:spTgt spid="46"/>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499"/>
                                          </p:stCondLst>
                                        </p:cTn>
                                        <p:tgtEl>
                                          <p:spTgt spid="4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9" grpId="0" autoUpdateAnimBg="0"/>
      <p:bldP spid="50"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875110" y="1071562"/>
            <a:ext cx="7358063" cy="3914180"/>
          </a:xfrm>
        </p:spPr>
        <p:txBody>
          <a:bodyPr>
            <a:normAutofit/>
          </a:bodyPr>
          <a:lstStyle/>
          <a:p>
            <a:pPr marL="636218">
              <a:buBlip>
                <a:blip r:embed="rId2"/>
              </a:buBlip>
            </a:pPr>
            <a:r>
              <a:rPr lang="en-US" sz="2400" b="1" dirty="0">
                <a:latin typeface="Helvetica"/>
                <a:cs typeface="Helvetica"/>
              </a:rPr>
              <a:t>Clustering coefficient:</a:t>
            </a:r>
            <a:r>
              <a:rPr lang="en-US" sz="2400" b="1" dirty="0" smtClean="0">
                <a:latin typeface="Helvetica"/>
                <a:cs typeface="Helvetica"/>
              </a:rPr>
              <a:t> </a:t>
            </a:r>
          </a:p>
          <a:p>
            <a:pPr marL="636218">
              <a:buNone/>
            </a:pPr>
            <a:r>
              <a:rPr lang="en-US" sz="2400" b="1" dirty="0" smtClean="0">
                <a:latin typeface="Helvetica"/>
                <a:cs typeface="Helvetica"/>
              </a:rPr>
              <a:t>     </a:t>
            </a:r>
            <a:r>
              <a:rPr lang="en-US" sz="1600" dirty="0" smtClean="0">
                <a:latin typeface="Helvetica"/>
                <a:cs typeface="Helvetica"/>
              </a:rPr>
              <a:t>what fraction of </a:t>
            </a:r>
            <a:r>
              <a:rPr lang="en-US" sz="1600" dirty="0">
                <a:latin typeface="Helvetica"/>
                <a:cs typeface="Helvetica"/>
              </a:rPr>
              <a:t>your neighbors are connected</a:t>
            </a:r>
            <a:r>
              <a:rPr lang="en-US" sz="1600" dirty="0" smtClean="0">
                <a:latin typeface="Helvetica"/>
                <a:cs typeface="Helvetica"/>
              </a:rPr>
              <a:t>?</a:t>
            </a:r>
          </a:p>
          <a:p>
            <a:pPr marL="636218">
              <a:buNone/>
            </a:pPr>
            <a:endParaRPr lang="en-US" sz="1600" dirty="0" smtClean="0">
              <a:latin typeface="Helvetica"/>
              <a:cs typeface="Helvetica"/>
            </a:endParaRPr>
          </a:p>
          <a:p>
            <a:pPr marL="948746" lvl="1">
              <a:buBlip>
                <a:blip r:embed="rId2"/>
              </a:buBlip>
            </a:pPr>
            <a:r>
              <a:rPr lang="en-US" sz="1600" dirty="0">
                <a:latin typeface="Helvetica"/>
                <a:cs typeface="Helvetica"/>
              </a:rPr>
              <a:t>Node </a:t>
            </a:r>
            <a:r>
              <a:rPr lang="en-US" sz="1600" dirty="0" err="1">
                <a:latin typeface="Helvetica"/>
                <a:cs typeface="Helvetica"/>
              </a:rPr>
              <a:t>i</a:t>
            </a:r>
            <a:r>
              <a:rPr lang="en-US" sz="1600" dirty="0">
                <a:latin typeface="Helvetica"/>
                <a:cs typeface="Helvetica"/>
              </a:rPr>
              <a:t> with degree </a:t>
            </a:r>
            <a:r>
              <a:rPr lang="en-US" sz="1600" dirty="0" err="1">
                <a:latin typeface="Helvetica"/>
                <a:cs typeface="Helvetica"/>
              </a:rPr>
              <a:t>k</a:t>
            </a:r>
            <a:r>
              <a:rPr lang="en-US" sz="1600" baseline="-6000" dirty="0" err="1">
                <a:latin typeface="Helvetica"/>
                <a:cs typeface="Helvetica"/>
              </a:rPr>
              <a:t>i</a:t>
            </a:r>
            <a:endParaRPr lang="en-US" sz="1600" baseline="-6000" dirty="0" smtClean="0">
              <a:latin typeface="Helvetica"/>
              <a:cs typeface="Helvetica"/>
            </a:endParaRPr>
          </a:p>
          <a:p>
            <a:pPr marL="948746" lvl="1">
              <a:buNone/>
            </a:pPr>
            <a:endParaRPr lang="en-US" sz="1600" dirty="0" smtClean="0">
              <a:latin typeface="Helvetica"/>
              <a:cs typeface="Helvetica"/>
            </a:endParaRPr>
          </a:p>
          <a:p>
            <a:pPr marL="948746" lvl="1">
              <a:buBlip>
                <a:blip r:embed="rId2"/>
              </a:buBlip>
            </a:pPr>
            <a:r>
              <a:rPr lang="en-US" sz="1600" dirty="0" err="1" smtClean="0">
                <a:latin typeface="Helvetica"/>
                <a:cs typeface="Helvetica"/>
              </a:rPr>
              <a:t>C</a:t>
            </a:r>
            <a:r>
              <a:rPr lang="en-US" sz="1600" baseline="-6000" dirty="0" err="1" smtClean="0">
                <a:latin typeface="Helvetica"/>
                <a:cs typeface="Helvetica"/>
              </a:rPr>
              <a:t>i</a:t>
            </a:r>
            <a:r>
              <a:rPr lang="en-US" sz="1600" dirty="0" smtClean="0">
                <a:latin typeface="Helvetica"/>
                <a:cs typeface="Helvetica"/>
              </a:rPr>
              <a:t> </a:t>
            </a:r>
            <a:r>
              <a:rPr lang="en-US" sz="1600" dirty="0">
                <a:latin typeface="Helvetica"/>
                <a:cs typeface="Helvetica"/>
              </a:rPr>
              <a:t>in [0,1]</a:t>
            </a:r>
          </a:p>
        </p:txBody>
      </p:sp>
      <p:grpSp>
        <p:nvGrpSpPr>
          <p:cNvPr id="2" name="Group 3"/>
          <p:cNvGrpSpPr>
            <a:grpSpLocks/>
          </p:cNvGrpSpPr>
          <p:nvPr/>
        </p:nvGrpSpPr>
        <p:grpSpPr bwMode="auto">
          <a:xfrm>
            <a:off x="425766" y="3787676"/>
            <a:ext cx="2205633" cy="989707"/>
            <a:chOff x="0" y="0"/>
            <a:chExt cx="1976" cy="1064"/>
          </a:xfrm>
        </p:grpSpPr>
        <p:sp>
          <p:nvSpPr>
            <p:cNvPr id="47108"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93577" name="Picture 5"/>
            <p:cNvPicPr>
              <a:picLocks noChangeArrowheads="1"/>
            </p:cNvPicPr>
            <p:nvPr/>
          </p:nvPicPr>
          <p:blipFill>
            <a:blip r:embed="rId3"/>
            <a:srcRect/>
            <a:stretch>
              <a:fillRect/>
            </a:stretch>
          </p:blipFill>
          <p:spPr bwMode="auto">
            <a:xfrm>
              <a:off x="123" y="66"/>
              <a:ext cx="1719" cy="899"/>
            </a:xfrm>
            <a:prstGeom prst="rect">
              <a:avLst/>
            </a:prstGeom>
            <a:noFill/>
            <a:ln w="12700">
              <a:noFill/>
              <a:miter lim="800000"/>
              <a:headEnd/>
              <a:tailEnd/>
            </a:ln>
          </p:spPr>
        </p:pic>
      </p:gr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CLUSTERING COEFFICIENT</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pic>
        <p:nvPicPr>
          <p:cNvPr id="11" name="Picture 10"/>
          <p:cNvPicPr>
            <a:picLocks noChangeAspect="1"/>
          </p:cNvPicPr>
          <p:nvPr/>
        </p:nvPicPr>
        <p:blipFill>
          <a:blip r:embed="rId4"/>
          <a:stretch>
            <a:fillRect/>
          </a:stretch>
        </p:blipFill>
        <p:spPr>
          <a:xfrm>
            <a:off x="3420533" y="3347091"/>
            <a:ext cx="5435599" cy="1849613"/>
          </a:xfrm>
          <a:prstGeom prst="rect">
            <a:avLst/>
          </a:prstGeom>
        </p:spPr>
      </p:pic>
      <p:sp>
        <p:nvSpPr>
          <p:cNvPr id="12" name="TextBox 11"/>
          <p:cNvSpPr txBox="1"/>
          <p:nvPr/>
        </p:nvSpPr>
        <p:spPr>
          <a:xfrm>
            <a:off x="49749" y="5261400"/>
            <a:ext cx="3523959" cy="369332"/>
          </a:xfrm>
          <a:prstGeom prst="rect">
            <a:avLst/>
          </a:prstGeom>
          <a:noFill/>
        </p:spPr>
        <p:txBody>
          <a:bodyPr wrap="none" rtlCol="0">
            <a:spAutoFit/>
          </a:bodyPr>
          <a:lstStyle/>
          <a:p>
            <a:r>
              <a:rPr lang="en-US" b="1" dirty="0" smtClean="0"/>
              <a:t>Watts &amp; </a:t>
            </a:r>
            <a:r>
              <a:rPr lang="en-US" b="1" dirty="0" err="1" smtClean="0"/>
              <a:t>Strogatz</a:t>
            </a:r>
            <a:r>
              <a:rPr lang="en-US" b="1" dirty="0" smtClean="0"/>
              <a:t>, Nature 1998.</a:t>
            </a:r>
            <a:endParaRPr lang="en-US"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875110" y="1071562"/>
            <a:ext cx="7358063" cy="3914180"/>
          </a:xfrm>
        </p:spPr>
        <p:txBody>
          <a:bodyPr>
            <a:normAutofit/>
          </a:bodyPr>
          <a:lstStyle/>
          <a:p>
            <a:pPr marL="636218">
              <a:buBlip>
                <a:blip r:embed="rId2"/>
              </a:buBlip>
            </a:pPr>
            <a:r>
              <a:rPr lang="en-US" sz="2400" b="1" dirty="0">
                <a:latin typeface="Helvetica"/>
                <a:cs typeface="Helvetica"/>
              </a:rPr>
              <a:t>Clustering coefficient:</a:t>
            </a:r>
            <a:r>
              <a:rPr lang="en-US" sz="2400" b="1" dirty="0" smtClean="0">
                <a:latin typeface="Helvetica"/>
                <a:cs typeface="Helvetica"/>
              </a:rPr>
              <a:t> </a:t>
            </a:r>
          </a:p>
          <a:p>
            <a:pPr marL="636218">
              <a:buNone/>
            </a:pPr>
            <a:r>
              <a:rPr lang="en-US" sz="2400" b="1" dirty="0" smtClean="0">
                <a:latin typeface="Helvetica"/>
                <a:cs typeface="Helvetica"/>
              </a:rPr>
              <a:t>     </a:t>
            </a:r>
            <a:r>
              <a:rPr lang="en-US" sz="1600" dirty="0" smtClean="0">
                <a:latin typeface="Helvetica"/>
                <a:cs typeface="Helvetica"/>
              </a:rPr>
              <a:t>what fraction of </a:t>
            </a:r>
            <a:r>
              <a:rPr lang="en-US" sz="1600" dirty="0">
                <a:latin typeface="Helvetica"/>
                <a:cs typeface="Helvetica"/>
              </a:rPr>
              <a:t>your neighbors are connected</a:t>
            </a:r>
            <a:r>
              <a:rPr lang="en-US" sz="1600" dirty="0" smtClean="0">
                <a:latin typeface="Helvetica"/>
                <a:cs typeface="Helvetica"/>
              </a:rPr>
              <a:t>?</a:t>
            </a:r>
          </a:p>
          <a:p>
            <a:pPr marL="636218">
              <a:buNone/>
            </a:pPr>
            <a:endParaRPr lang="en-US" sz="1600" dirty="0" smtClean="0">
              <a:latin typeface="Helvetica"/>
              <a:cs typeface="Helvetica"/>
            </a:endParaRPr>
          </a:p>
          <a:p>
            <a:pPr marL="948746" lvl="1">
              <a:buBlip>
                <a:blip r:embed="rId2"/>
              </a:buBlip>
            </a:pPr>
            <a:r>
              <a:rPr lang="en-US" sz="1600" dirty="0">
                <a:latin typeface="Helvetica"/>
                <a:cs typeface="Helvetica"/>
              </a:rPr>
              <a:t>Node i with degree</a:t>
            </a:r>
            <a:r>
              <a:rPr lang="en-US" sz="1600" dirty="0" smtClean="0">
                <a:latin typeface="Helvetica"/>
                <a:cs typeface="Helvetica"/>
              </a:rPr>
              <a:t> </a:t>
            </a:r>
            <a:r>
              <a:rPr lang="en-US" sz="1600" i="1" dirty="0" err="1" smtClean="0">
                <a:latin typeface="Helvetica"/>
                <a:cs typeface="Helvetica"/>
              </a:rPr>
              <a:t>k</a:t>
            </a:r>
            <a:r>
              <a:rPr lang="en-US" sz="1600" i="1" baseline="-6000" dirty="0" err="1" smtClean="0">
                <a:latin typeface="Helvetica"/>
                <a:cs typeface="Helvetica"/>
              </a:rPr>
              <a:t>i</a:t>
            </a:r>
            <a:endParaRPr lang="en-US" sz="1600" i="1" baseline="-6000" dirty="0" smtClean="0">
              <a:latin typeface="Helvetica"/>
              <a:cs typeface="Helvetica"/>
            </a:endParaRPr>
          </a:p>
          <a:p>
            <a:pPr marL="948746" lvl="1">
              <a:buNone/>
            </a:pPr>
            <a:endParaRPr lang="en-US" sz="1600" dirty="0" smtClean="0">
              <a:latin typeface="Helvetica"/>
              <a:cs typeface="Helvetica"/>
            </a:endParaRPr>
          </a:p>
          <a:p>
            <a:pPr marL="948746" lvl="1">
              <a:buBlip>
                <a:blip r:embed="rId2"/>
              </a:buBlip>
            </a:pPr>
            <a:r>
              <a:rPr lang="en-US" sz="1600" dirty="0" err="1" smtClean="0">
                <a:latin typeface="Helvetica"/>
                <a:cs typeface="Helvetica"/>
              </a:rPr>
              <a:t>C</a:t>
            </a:r>
            <a:r>
              <a:rPr lang="en-US" sz="1600" baseline="-6000" dirty="0" err="1" smtClean="0">
                <a:latin typeface="Helvetica"/>
                <a:cs typeface="Helvetica"/>
              </a:rPr>
              <a:t>i</a:t>
            </a:r>
            <a:r>
              <a:rPr lang="en-US" sz="1600" dirty="0" smtClean="0">
                <a:latin typeface="Helvetica"/>
                <a:cs typeface="Helvetica"/>
              </a:rPr>
              <a:t> </a:t>
            </a:r>
            <a:r>
              <a:rPr lang="en-US" sz="1600" dirty="0">
                <a:latin typeface="Helvetica"/>
                <a:cs typeface="Helvetica"/>
              </a:rPr>
              <a:t>in [0,1]</a:t>
            </a:r>
          </a:p>
        </p:txBody>
      </p:sp>
      <p:grpSp>
        <p:nvGrpSpPr>
          <p:cNvPr id="2" name="Group 3"/>
          <p:cNvGrpSpPr>
            <a:grpSpLocks/>
          </p:cNvGrpSpPr>
          <p:nvPr/>
        </p:nvGrpSpPr>
        <p:grpSpPr bwMode="auto">
          <a:xfrm>
            <a:off x="425766" y="3787676"/>
            <a:ext cx="2205633" cy="989707"/>
            <a:chOff x="0" y="0"/>
            <a:chExt cx="1976" cy="1064"/>
          </a:xfrm>
        </p:grpSpPr>
        <p:sp>
          <p:nvSpPr>
            <p:cNvPr id="47108"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93577" name="Picture 5"/>
            <p:cNvPicPr>
              <a:picLocks noChangeArrowheads="1"/>
            </p:cNvPicPr>
            <p:nvPr/>
          </p:nvPicPr>
          <p:blipFill>
            <a:blip r:embed="rId3"/>
            <a:srcRect/>
            <a:stretch>
              <a:fillRect/>
            </a:stretch>
          </p:blipFill>
          <p:spPr bwMode="auto">
            <a:xfrm>
              <a:off x="123" y="66"/>
              <a:ext cx="1719" cy="899"/>
            </a:xfrm>
            <a:prstGeom prst="rect">
              <a:avLst/>
            </a:prstGeom>
            <a:noFill/>
            <a:ln w="12700">
              <a:noFill/>
              <a:miter lim="800000"/>
              <a:headEnd/>
              <a:tailEnd/>
            </a:ln>
          </p:spPr>
        </p:pic>
      </p:grpSp>
      <p:sp>
        <p:nvSpPr>
          <p:cNvPr id="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CLUSTERING COEFFICIENT</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2" name="TextBox 11"/>
          <p:cNvSpPr txBox="1"/>
          <p:nvPr/>
        </p:nvSpPr>
        <p:spPr>
          <a:xfrm>
            <a:off x="49749" y="5261400"/>
            <a:ext cx="3523959" cy="369332"/>
          </a:xfrm>
          <a:prstGeom prst="rect">
            <a:avLst/>
          </a:prstGeom>
          <a:noFill/>
        </p:spPr>
        <p:txBody>
          <a:bodyPr wrap="none" rtlCol="0">
            <a:spAutoFit/>
          </a:bodyPr>
          <a:lstStyle/>
          <a:p>
            <a:r>
              <a:rPr lang="en-US" b="1" dirty="0" smtClean="0"/>
              <a:t>Watts &amp; </a:t>
            </a:r>
            <a:r>
              <a:rPr lang="en-US" b="1" dirty="0" err="1" smtClean="0"/>
              <a:t>Strogatz</a:t>
            </a:r>
            <a:r>
              <a:rPr lang="en-US" b="1" dirty="0" smtClean="0"/>
              <a:t>, Nature 1998.</a:t>
            </a:r>
            <a:endParaRPr lang="en-US" b="1" dirty="0"/>
          </a:p>
        </p:txBody>
      </p:sp>
      <p:pic>
        <p:nvPicPr>
          <p:cNvPr id="13" name="Picture 12" descr="degree3.pdf"/>
          <p:cNvPicPr>
            <a:picLocks noChangeAspect="1"/>
          </p:cNvPicPr>
          <p:nvPr/>
        </p:nvPicPr>
        <p:blipFill>
          <a:blip r:embed="rId4"/>
          <a:stretch>
            <a:fillRect/>
          </a:stretch>
        </p:blipFill>
        <p:spPr>
          <a:xfrm>
            <a:off x="4025900" y="2412405"/>
            <a:ext cx="5106466" cy="257333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85024"/>
            <a:ext cx="9144000" cy="1446550"/>
          </a:xfrm>
          <a:prstGeom prst="rect">
            <a:avLst/>
          </a:prstGeom>
          <a:noFill/>
        </p:spPr>
        <p:txBody>
          <a:bodyPr wrap="square" rtlCol="0">
            <a:spAutoFit/>
          </a:bodyPr>
          <a:lstStyle/>
          <a:p>
            <a:pPr algn="ctr"/>
            <a:r>
              <a:rPr lang="en-US" sz="4400" dirty="0" smtClean="0">
                <a:latin typeface="Trajan Pro"/>
                <a:cs typeface="Trajan Pro"/>
              </a:rPr>
              <a:t>summary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11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947738" y="1165820"/>
            <a:ext cx="7358063" cy="3914180"/>
          </a:xfrm>
        </p:spPr>
        <p:txBody>
          <a:bodyPr/>
          <a:lstStyle/>
          <a:p>
            <a:pPr marL="636218">
              <a:buNone/>
            </a:pPr>
            <a:r>
              <a:rPr lang="en-US" sz="2400" b="1" dirty="0" smtClean="0">
                <a:latin typeface="Helvetica"/>
                <a:cs typeface="Helvetica"/>
              </a:rPr>
              <a:t>Degree distribution: 			</a:t>
            </a:r>
            <a:r>
              <a:rPr lang="en-US" sz="2400" b="1" dirty="0" err="1" smtClean="0">
                <a:latin typeface="Helvetica"/>
                <a:cs typeface="Helvetica"/>
              </a:rPr>
              <a:t>P(k</a:t>
            </a:r>
            <a:r>
              <a:rPr lang="en-US" sz="2400" b="1" dirty="0" smtClean="0">
                <a:latin typeface="Helvetica"/>
                <a:cs typeface="Helvetica"/>
              </a:rPr>
              <a:t>)</a:t>
            </a:r>
          </a:p>
          <a:p>
            <a:pPr marL="636218">
              <a:buNone/>
            </a:pPr>
            <a:endParaRPr lang="en-US" sz="2400" b="1" dirty="0" smtClean="0">
              <a:latin typeface="Helvetica"/>
              <a:cs typeface="Helvetica"/>
            </a:endParaRPr>
          </a:p>
          <a:p>
            <a:pPr marL="636218">
              <a:buNone/>
            </a:pPr>
            <a:r>
              <a:rPr lang="en-US" sz="2400" b="1" dirty="0" smtClean="0">
                <a:latin typeface="Helvetica"/>
                <a:cs typeface="Helvetica"/>
              </a:rPr>
              <a:t>Path length: 						</a:t>
            </a:r>
            <a:r>
              <a:rPr lang="en-US" sz="2400" b="1" i="1" dirty="0" smtClean="0">
                <a:latin typeface="Helvetica"/>
                <a:cs typeface="Helvetica"/>
              </a:rPr>
              <a:t>&lt;</a:t>
            </a:r>
            <a:r>
              <a:rPr lang="en-US" sz="2400" b="1" i="1" dirty="0" err="1" smtClean="0">
                <a:latin typeface="Helvetica"/>
                <a:cs typeface="Helvetica"/>
              </a:rPr>
              <a:t>d</a:t>
            </a:r>
            <a:r>
              <a:rPr lang="en-US" sz="2400" b="1" i="1" dirty="0" smtClean="0">
                <a:latin typeface="Helvetica"/>
                <a:cs typeface="Helvetica"/>
              </a:rPr>
              <a:t>&gt;</a:t>
            </a:r>
            <a:r>
              <a:rPr lang="en-US" sz="2400" b="1" dirty="0" smtClean="0">
                <a:latin typeface="Helvetica"/>
                <a:cs typeface="Helvetica"/>
              </a:rPr>
              <a:t>			</a:t>
            </a:r>
          </a:p>
          <a:p>
            <a:pPr marL="636218">
              <a:buNone/>
            </a:pPr>
            <a:endParaRPr lang="en-US" sz="2400" b="1" dirty="0" smtClean="0">
              <a:latin typeface="Helvetica"/>
              <a:cs typeface="Helvetica"/>
            </a:endParaRPr>
          </a:p>
          <a:p>
            <a:pPr marL="636218">
              <a:buNone/>
            </a:pPr>
            <a:r>
              <a:rPr lang="en-US" sz="2400" b="1" dirty="0" smtClean="0">
                <a:latin typeface="Helvetica"/>
                <a:cs typeface="Helvetica"/>
              </a:rPr>
              <a:t>Clustering </a:t>
            </a:r>
            <a:r>
              <a:rPr lang="en-US" sz="2400" b="1" dirty="0">
                <a:latin typeface="Helvetica"/>
                <a:cs typeface="Helvetica"/>
              </a:rPr>
              <a:t>coefficient</a:t>
            </a:r>
            <a:r>
              <a:rPr lang="en-US" sz="2400" b="1" dirty="0" smtClean="0">
                <a:latin typeface="Helvetica"/>
                <a:cs typeface="Helvetica"/>
              </a:rPr>
              <a:t>:</a:t>
            </a:r>
            <a:endParaRPr lang="en-US" dirty="0" smtClean="0"/>
          </a:p>
        </p:txBody>
      </p:sp>
      <p:pic>
        <p:nvPicPr>
          <p:cNvPr id="193577" name="Picture 5"/>
          <p:cNvPicPr>
            <a:picLocks noChangeArrowheads="1"/>
          </p:cNvPicPr>
          <p:nvPr/>
        </p:nvPicPr>
        <p:blipFill>
          <a:blip r:embed="rId2"/>
          <a:srcRect/>
          <a:stretch>
            <a:fillRect/>
          </a:stretch>
        </p:blipFill>
        <p:spPr bwMode="auto">
          <a:xfrm>
            <a:off x="5246093" y="2845694"/>
            <a:ext cx="1918767" cy="836228"/>
          </a:xfrm>
          <a:prstGeom prst="rect">
            <a:avLst/>
          </a:prstGeom>
          <a:noFill/>
          <a:ln w="12700">
            <a:noFill/>
            <a:miter lim="800000"/>
            <a:headEnd/>
            <a:tailEnd/>
          </a:ln>
        </p:spPr>
      </p:pic>
      <p:sp>
        <p:nvSpPr>
          <p:cNvPr id="4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2159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THREE CENTRAL QUANTITIES IN NETWORK SCIENCE</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flipV="1">
            <a:off x="1632068"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3398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447800"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p:nvPr/>
        </p:nvCxnSpPr>
        <p:spPr>
          <a:xfrm rot="5100000" flipH="1" flipV="1">
            <a:off x="7013912" y="1572691"/>
            <a:ext cx="644720" cy="374434"/>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5400000" flipH="1" flipV="1">
            <a:off x="5901213" y="1850048"/>
            <a:ext cx="622436" cy="224343"/>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rot="10800000" flipV="1">
            <a:off x="6237300" y="2082268"/>
            <a:ext cx="913486" cy="190506"/>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349726" y="1510772"/>
            <a:ext cx="664813" cy="494770"/>
          </a:xfrm>
          <a:prstGeom prst="straightConnector1">
            <a:avLst/>
          </a:prstGeom>
          <a:ln w="28575">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4447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1447800" y="2130425"/>
            <a:ext cx="313044" cy="369332"/>
          </a:xfrm>
          <a:prstGeom prst="rect">
            <a:avLst/>
          </a:prstGeom>
          <a:noFill/>
        </p:spPr>
        <p:txBody>
          <a:bodyPr wrap="square" rtlCol="0">
            <a:spAutoFit/>
          </a:bodyPr>
          <a:lstStyle/>
          <a:p>
            <a:r>
              <a:rPr lang="en-US" b="1" dirty="0" smtClean="0">
                <a:latin typeface="Helvetica"/>
                <a:cs typeface="Helvetica"/>
              </a:rPr>
              <a:t>3</a:t>
            </a:r>
            <a:endParaRPr lang="en-US" b="1" dirty="0">
              <a:latin typeface="Helvetica"/>
              <a:cs typeface="Helvetica"/>
            </a:endParaRPr>
          </a:p>
        </p:txBody>
      </p:sp>
      <p:graphicFrame>
        <p:nvGraphicFramePr>
          <p:cNvPr id="37" name="Object 36"/>
          <p:cNvGraphicFramePr>
            <a:graphicFrameLocks noChangeAspect="1"/>
          </p:cNvGraphicFramePr>
          <p:nvPr/>
        </p:nvGraphicFramePr>
        <p:xfrm>
          <a:off x="1031875" y="2581799"/>
          <a:ext cx="2149475" cy="1333500"/>
        </p:xfrm>
        <a:graphic>
          <a:graphicData uri="http://schemas.openxmlformats.org/presentationml/2006/ole">
            <mc:AlternateContent xmlns:mc="http://schemas.openxmlformats.org/markup-compatibility/2006">
              <mc:Choice xmlns:v="urn:schemas-microsoft-com:vml" Requires="v">
                <p:oleObj spid="_x0000_s173182" name="Equation" r:id="rId3" imgW="1193800" imgH="889000" progId="Equation.3">
                  <p:embed/>
                </p:oleObj>
              </mc:Choice>
              <mc:Fallback>
                <p:oleObj name="Equation" r:id="rId3" imgW="1193800" imgH="889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875" y="2581799"/>
                        <a:ext cx="2149475"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59" name="Object 3"/>
          <p:cNvGraphicFramePr>
            <a:graphicFrameLocks noChangeAspect="1"/>
          </p:cNvGraphicFramePr>
          <p:nvPr/>
        </p:nvGraphicFramePr>
        <p:xfrm>
          <a:off x="1031875" y="4055533"/>
          <a:ext cx="2598737" cy="1079495"/>
        </p:xfrm>
        <a:graphic>
          <a:graphicData uri="http://schemas.openxmlformats.org/presentationml/2006/ole">
            <mc:AlternateContent xmlns:mc="http://schemas.openxmlformats.org/markup-compatibility/2006">
              <mc:Choice xmlns:v="urn:schemas-microsoft-com:vml" Requires="v">
                <p:oleObj spid="_x0000_s173183" name="Equation" r:id="rId5" imgW="1587500" imgH="660400" progId="Equation.3">
                  <p:embed/>
                </p:oleObj>
              </mc:Choice>
              <mc:Fallback>
                <p:oleObj name="Equation" r:id="rId5" imgW="1587500" imgH="660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875" y="4055533"/>
                        <a:ext cx="2598737" cy="10794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53"/>
          <p:cNvGraphicFramePr>
            <a:graphicFrameLocks noChangeAspect="1"/>
          </p:cNvGraphicFramePr>
          <p:nvPr/>
        </p:nvGraphicFramePr>
        <p:xfrm>
          <a:off x="5237799" y="2581799"/>
          <a:ext cx="2592387" cy="1349790"/>
        </p:xfrm>
        <a:graphic>
          <a:graphicData uri="http://schemas.openxmlformats.org/presentationml/2006/ole">
            <mc:AlternateContent xmlns:mc="http://schemas.openxmlformats.org/markup-compatibility/2006">
              <mc:Choice xmlns:v="urn:schemas-microsoft-com:vml" Requires="v">
                <p:oleObj spid="_x0000_s173184" name="Equation" r:id="rId7" imgW="1422400" imgH="889000" progId="Equation.3">
                  <p:embed/>
                </p:oleObj>
              </mc:Choice>
              <mc:Fallback>
                <p:oleObj name="Equation" r:id="rId7" imgW="1422400" imgH="8890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7799" y="2581799"/>
                        <a:ext cx="2592387" cy="13497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 name="Object 3"/>
          <p:cNvGraphicFramePr>
            <a:graphicFrameLocks noChangeAspect="1"/>
          </p:cNvGraphicFramePr>
          <p:nvPr/>
        </p:nvGraphicFramePr>
        <p:xfrm>
          <a:off x="5689601" y="4232799"/>
          <a:ext cx="2328863" cy="902229"/>
        </p:xfrm>
        <a:graphic>
          <a:graphicData uri="http://schemas.openxmlformats.org/presentationml/2006/ole">
            <mc:AlternateContent xmlns:mc="http://schemas.openxmlformats.org/markup-compatibility/2006">
              <mc:Choice xmlns:v="urn:schemas-microsoft-com:vml" Requires="v">
                <p:oleObj spid="_x0000_s173185" name="Equation" r:id="rId9" imgW="1422400" imgH="660400" progId="Equation.3">
                  <p:embed/>
                </p:oleObj>
              </mc:Choice>
              <mc:Fallback>
                <p:oleObj name="Equation" r:id="rId9" imgW="1422400" imgH="6604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9601" y="4232799"/>
                        <a:ext cx="2328863"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3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GRAPHOLOGY</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40"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smtClean="0">
                <a:latin typeface="Helvetica" pitchFamily="36" charset="0"/>
                <a:ea typeface="Helvetica" pitchFamily="36" charset="0"/>
                <a:cs typeface="Helvetica" pitchFamily="36" charset="0"/>
              </a:rPr>
              <a:t>1</a:t>
            </a:r>
          </a:p>
        </p:txBody>
      </p:sp>
      <p:sp>
        <p:nvSpPr>
          <p:cNvPr id="41" name="TextBox 40"/>
          <p:cNvSpPr txBox="1"/>
          <p:nvPr/>
        </p:nvSpPr>
        <p:spPr>
          <a:xfrm>
            <a:off x="304800" y="671612"/>
            <a:ext cx="1981200" cy="461665"/>
          </a:xfrm>
          <a:prstGeom prst="rect">
            <a:avLst/>
          </a:prstGeom>
          <a:noFill/>
        </p:spPr>
        <p:txBody>
          <a:bodyPr wrap="square" rtlCol="0">
            <a:spAutoFit/>
          </a:bodyPr>
          <a:lstStyle/>
          <a:p>
            <a:r>
              <a:rPr lang="en-US" sz="2400" b="1" dirty="0" smtClean="0">
                <a:latin typeface="Helvetica"/>
                <a:cs typeface="Helvetica"/>
              </a:rPr>
              <a:t>Undirected</a:t>
            </a:r>
            <a:endParaRPr lang="en-US" sz="2400" dirty="0">
              <a:latin typeface="Helvetica"/>
              <a:cs typeface="Helvetica"/>
            </a:endParaRPr>
          </a:p>
        </p:txBody>
      </p:sp>
      <p:sp>
        <p:nvSpPr>
          <p:cNvPr id="42" name="TextBox 41"/>
          <p:cNvSpPr txBox="1"/>
          <p:nvPr/>
        </p:nvSpPr>
        <p:spPr>
          <a:xfrm>
            <a:off x="4845051" y="671612"/>
            <a:ext cx="1981200" cy="461665"/>
          </a:xfrm>
          <a:prstGeom prst="rect">
            <a:avLst/>
          </a:prstGeom>
          <a:noFill/>
        </p:spPr>
        <p:txBody>
          <a:bodyPr wrap="square" rtlCol="0">
            <a:spAutoFit/>
          </a:bodyPr>
          <a:lstStyle/>
          <a:p>
            <a:r>
              <a:rPr lang="en-US" sz="2400" b="1" dirty="0" smtClean="0">
                <a:latin typeface="Helvetica"/>
                <a:cs typeface="Helvetica"/>
              </a:rPr>
              <a:t>Directed</a:t>
            </a:r>
            <a:endParaRPr lang="en-US" sz="2400" dirty="0">
              <a:latin typeface="Helvetica"/>
              <a:cs typeface="Helvetica"/>
            </a:endParaRPr>
          </a:p>
        </p:txBody>
      </p:sp>
      <p:sp>
        <p:nvSpPr>
          <p:cNvPr id="43" name="Rectangle 42"/>
          <p:cNvSpPr/>
          <p:nvPr/>
        </p:nvSpPr>
        <p:spPr>
          <a:xfrm>
            <a:off x="44831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708045" y="13533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695345" y="1304131"/>
            <a:ext cx="313044" cy="369332"/>
          </a:xfrm>
          <a:prstGeom prst="rect">
            <a:avLst/>
          </a:prstGeom>
          <a:noFill/>
        </p:spPr>
        <p:txBody>
          <a:bodyPr wrap="square" rtlCol="0">
            <a:spAutoFit/>
          </a:bodyPr>
          <a:lstStyle/>
          <a:p>
            <a:r>
              <a:rPr lang="en-US" b="1" dirty="0" smtClean="0">
                <a:latin typeface="Helvetica"/>
                <a:cs typeface="Helvetica"/>
              </a:rPr>
              <a:t>1</a:t>
            </a:r>
            <a:endParaRPr lang="en-US" b="1" dirty="0">
              <a:latin typeface="Helvetica"/>
              <a:cs typeface="Helvetica"/>
            </a:endParaRPr>
          </a:p>
        </p:txBody>
      </p:sp>
      <p:sp>
        <p:nvSpPr>
          <p:cNvPr id="59" name="Oval 58"/>
          <p:cNvSpPr/>
          <p:nvPr/>
        </p:nvSpPr>
        <p:spPr>
          <a:xfrm>
            <a:off x="2918330" y="10220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2517740" y="19515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900031" y="971021"/>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34" name="TextBox 33"/>
          <p:cNvSpPr txBox="1"/>
          <p:nvPr/>
        </p:nvSpPr>
        <p:spPr>
          <a:xfrm>
            <a:off x="2517740" y="1901494"/>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63" name="Oval 62"/>
          <p:cNvSpPr/>
          <p:nvPr/>
        </p:nvSpPr>
        <p:spPr>
          <a:xfrm>
            <a:off x="5912371"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6203941" y="1340353"/>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7014539" y="1936485"/>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7405088" y="1133277"/>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5908517" y="2136246"/>
            <a:ext cx="313044" cy="369332"/>
          </a:xfrm>
          <a:prstGeom prst="rect">
            <a:avLst/>
          </a:prstGeom>
          <a:noFill/>
        </p:spPr>
        <p:txBody>
          <a:bodyPr wrap="none" rtlCol="0">
            <a:spAutoFit/>
          </a:bodyPr>
          <a:lstStyle/>
          <a:p>
            <a:r>
              <a:rPr lang="en-US" b="1" dirty="0" smtClean="0">
                <a:latin typeface="Helvetica"/>
                <a:cs typeface="Helvetica"/>
              </a:rPr>
              <a:t>3</a:t>
            </a:r>
            <a:endParaRPr lang="en-US" b="1" dirty="0">
              <a:latin typeface="Helvetica"/>
              <a:cs typeface="Helvetica"/>
            </a:endParaRPr>
          </a:p>
        </p:txBody>
      </p:sp>
      <p:sp>
        <p:nvSpPr>
          <p:cNvPr id="51" name="TextBox 50"/>
          <p:cNvSpPr txBox="1"/>
          <p:nvPr/>
        </p:nvSpPr>
        <p:spPr>
          <a:xfrm>
            <a:off x="7007032" y="1882444"/>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50" name="TextBox 49"/>
          <p:cNvSpPr txBox="1"/>
          <p:nvPr/>
        </p:nvSpPr>
        <p:spPr>
          <a:xfrm>
            <a:off x="6187882" y="1291696"/>
            <a:ext cx="313044" cy="369332"/>
          </a:xfrm>
          <a:prstGeom prst="rect">
            <a:avLst/>
          </a:prstGeom>
          <a:noFill/>
        </p:spPr>
        <p:txBody>
          <a:bodyPr wrap="none" rtlCol="0">
            <a:spAutoFit/>
          </a:bodyPr>
          <a:lstStyle/>
          <a:p>
            <a:r>
              <a:rPr lang="en-US" b="1" dirty="0" smtClean="0">
                <a:latin typeface="Helvetica"/>
                <a:cs typeface="Helvetica"/>
              </a:rPr>
              <a:t>1</a:t>
            </a:r>
            <a:endParaRPr lang="en-US" b="1" dirty="0">
              <a:latin typeface="Helvetica"/>
              <a:cs typeface="Helvetica"/>
            </a:endParaRPr>
          </a:p>
        </p:txBody>
      </p:sp>
      <p:sp>
        <p:nvSpPr>
          <p:cNvPr id="53" name="TextBox 52"/>
          <p:cNvSpPr txBox="1"/>
          <p:nvPr/>
        </p:nvSpPr>
        <p:spPr>
          <a:xfrm>
            <a:off x="7386148" y="1082146"/>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44" name="TextBox 43"/>
          <p:cNvSpPr txBox="1"/>
          <p:nvPr/>
        </p:nvSpPr>
        <p:spPr>
          <a:xfrm>
            <a:off x="304800" y="5230623"/>
            <a:ext cx="3864417" cy="276999"/>
          </a:xfrm>
          <a:prstGeom prst="rect">
            <a:avLst/>
          </a:prstGeom>
          <a:noFill/>
        </p:spPr>
        <p:txBody>
          <a:bodyPr wrap="square" rtlCol="0">
            <a:spAutoFit/>
          </a:bodyPr>
          <a:lstStyle/>
          <a:p>
            <a:r>
              <a:rPr lang="hu-HU" sz="1200" i="1" dirty="0" smtClean="0">
                <a:solidFill>
                  <a:srgbClr val="800000"/>
                </a:solidFill>
                <a:latin typeface="Helvetica"/>
                <a:cs typeface="Helvetica"/>
              </a:rPr>
              <a:t>Actor network, protein-protein interactions</a:t>
            </a:r>
            <a:endParaRPr lang="hu-HU" sz="1200" i="1" dirty="0">
              <a:solidFill>
                <a:srgbClr val="800000"/>
              </a:solidFill>
              <a:latin typeface="Helvetica"/>
              <a:cs typeface="Helvetica"/>
            </a:endParaRPr>
          </a:p>
        </p:txBody>
      </p:sp>
      <p:sp>
        <p:nvSpPr>
          <p:cNvPr id="46" name="TextBox 45"/>
          <p:cNvSpPr txBox="1"/>
          <p:nvPr/>
        </p:nvSpPr>
        <p:spPr>
          <a:xfrm>
            <a:off x="4845051" y="5230623"/>
            <a:ext cx="3733800" cy="276999"/>
          </a:xfrm>
          <a:prstGeom prst="rect">
            <a:avLst/>
          </a:prstGeom>
          <a:noFill/>
        </p:spPr>
        <p:txBody>
          <a:bodyPr wrap="square" rtlCol="0">
            <a:spAutoFit/>
          </a:bodyPr>
          <a:lstStyle/>
          <a:p>
            <a:r>
              <a:rPr lang="hu-HU" sz="1200" i="1" dirty="0" smtClean="0">
                <a:solidFill>
                  <a:srgbClr val="800000"/>
                </a:solidFill>
                <a:latin typeface="Helvetica"/>
                <a:cs typeface="Helvetica"/>
              </a:rPr>
              <a:t>WWW, citation networks</a:t>
            </a:r>
            <a:endParaRPr lang="hu-HU" sz="1200" i="1" dirty="0">
              <a:solidFill>
                <a:srgbClr val="800000"/>
              </a:solidFill>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rot="5400000">
            <a:off x="13398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632068"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4447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nvGraphicFramePr>
        <p:xfrm>
          <a:off x="846139" y="2717271"/>
          <a:ext cx="2560637" cy="1333500"/>
        </p:xfrm>
        <a:graphic>
          <a:graphicData uri="http://schemas.openxmlformats.org/presentationml/2006/ole">
            <mc:AlternateContent xmlns:mc="http://schemas.openxmlformats.org/markup-compatibility/2006">
              <mc:Choice xmlns:v="urn:schemas-microsoft-com:vml" Requires="v">
                <p:oleObj spid="_x0000_s174208" name="Equation" r:id="rId3" imgW="1422400" imgH="889000" progId="Equation.3">
                  <p:embed/>
                </p:oleObj>
              </mc:Choice>
              <mc:Fallback>
                <p:oleObj name="Equation" r:id="rId3" imgW="1422400" imgH="889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9" y="2717271"/>
                        <a:ext cx="25606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59" name="Object 3"/>
          <p:cNvGraphicFramePr>
            <a:graphicFrameLocks noChangeAspect="1"/>
          </p:cNvGraphicFramePr>
          <p:nvPr/>
        </p:nvGraphicFramePr>
        <p:xfrm>
          <a:off x="900272" y="4249733"/>
          <a:ext cx="2598737" cy="902229"/>
        </p:xfrm>
        <a:graphic>
          <a:graphicData uri="http://schemas.openxmlformats.org/presentationml/2006/ole">
            <mc:AlternateContent xmlns:mc="http://schemas.openxmlformats.org/markup-compatibility/2006">
              <mc:Choice xmlns:v="urn:schemas-microsoft-com:vml" Requires="v">
                <p:oleObj spid="_x0000_s174209" name="Equation" r:id="rId5" imgW="1587500" imgH="660400" progId="Equation.3">
                  <p:embed/>
                </p:oleObj>
              </mc:Choice>
              <mc:Fallback>
                <p:oleObj name="Equation" r:id="rId5" imgW="1587500" imgH="660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272" y="4249733"/>
                        <a:ext cx="2598737"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Straight Connector 38"/>
          <p:cNvCxnSpPr/>
          <p:nvPr/>
        </p:nvCxnSpPr>
        <p:spPr>
          <a:xfrm rot="5400000">
            <a:off x="5886448" y="1828391"/>
            <a:ext cx="825505" cy="241066"/>
          </a:xfrm>
          <a:prstGeom prst="line">
            <a:avLst/>
          </a:prstGeom>
          <a:ln w="1905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419734" y="1536171"/>
            <a:ext cx="793866" cy="571499"/>
          </a:xfrm>
          <a:prstGeom prst="line">
            <a:avLst/>
          </a:prstGeom>
          <a:ln w="762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178667" y="21076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rot="5400000">
            <a:off x="6991353" y="1504421"/>
            <a:ext cx="825498" cy="380999"/>
          </a:xfrm>
          <a:prstGeom prst="line">
            <a:avLst/>
          </a:prstGeom>
          <a:ln w="1270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64" name="Object 63"/>
          <p:cNvGraphicFramePr>
            <a:graphicFrameLocks noChangeAspect="1"/>
          </p:cNvGraphicFramePr>
          <p:nvPr/>
        </p:nvGraphicFramePr>
        <p:xfrm>
          <a:off x="5211764" y="2717271"/>
          <a:ext cx="3017837" cy="1333500"/>
        </p:xfrm>
        <a:graphic>
          <a:graphicData uri="http://schemas.openxmlformats.org/presentationml/2006/ole">
            <mc:AlternateContent xmlns:mc="http://schemas.openxmlformats.org/markup-compatibility/2006">
              <mc:Choice xmlns:v="urn:schemas-microsoft-com:vml" Requires="v">
                <p:oleObj spid="_x0000_s174210" name="Equation" r:id="rId7" imgW="1676400" imgH="889000" progId="Equation.3">
                  <p:embed/>
                </p:oleObj>
              </mc:Choice>
              <mc:Fallback>
                <p:oleObj name="Equation" r:id="rId7" imgW="1676400" imgH="88900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1764" y="2717271"/>
                        <a:ext cx="30178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3"/>
          <p:cNvGraphicFramePr>
            <a:graphicFrameLocks noChangeAspect="1"/>
          </p:cNvGraphicFramePr>
          <p:nvPr/>
        </p:nvGraphicFramePr>
        <p:xfrm>
          <a:off x="5002214" y="4249733"/>
          <a:ext cx="3576637" cy="902229"/>
        </p:xfrm>
        <a:graphic>
          <a:graphicData uri="http://schemas.openxmlformats.org/presentationml/2006/ole">
            <mc:AlternateContent xmlns:mc="http://schemas.openxmlformats.org/markup-compatibility/2006">
              <mc:Choice xmlns:v="urn:schemas-microsoft-com:vml" Requires="v">
                <p:oleObj spid="_x0000_s174211" name="Equation" r:id="rId9" imgW="2184400" imgH="660400" progId="Equation.3">
                  <p:embed/>
                </p:oleObj>
              </mc:Choice>
              <mc:Fallback>
                <p:oleObj name="Equation" r:id="rId9" imgW="2184400" imgH="660400" progId="Equation.3">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2214" y="4249733"/>
                        <a:ext cx="3576637"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TextBox 3"/>
          <p:cNvSpPr txBox="1">
            <a:spLocks noChangeArrowheads="1"/>
          </p:cNvSpPr>
          <p:nvPr/>
        </p:nvSpPr>
        <p:spPr bwMode="auto">
          <a:xfrm>
            <a:off x="6477000" y="5459169"/>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GRAPHOLOGY</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48"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smtClean="0">
                <a:latin typeface="Helvetica" pitchFamily="36" charset="0"/>
                <a:ea typeface="Helvetica" pitchFamily="36" charset="0"/>
                <a:cs typeface="Helvetica" pitchFamily="36" charset="0"/>
              </a:rPr>
              <a:t>2</a:t>
            </a:r>
          </a:p>
        </p:txBody>
      </p:sp>
      <p:sp>
        <p:nvSpPr>
          <p:cNvPr id="49" name="TextBox 48"/>
          <p:cNvSpPr txBox="1"/>
          <p:nvPr/>
        </p:nvSpPr>
        <p:spPr>
          <a:xfrm>
            <a:off x="304800" y="671612"/>
            <a:ext cx="1981200" cy="723275"/>
          </a:xfrm>
          <a:prstGeom prst="rect">
            <a:avLst/>
          </a:prstGeom>
          <a:noFill/>
        </p:spPr>
        <p:txBody>
          <a:bodyPr wrap="square" rtlCol="0">
            <a:spAutoFit/>
          </a:bodyPr>
          <a:lstStyle/>
          <a:p>
            <a:r>
              <a:rPr lang="en-US" sz="2400" b="1" dirty="0" err="1" smtClean="0">
                <a:latin typeface="Helvetica"/>
                <a:cs typeface="Helvetica"/>
              </a:rPr>
              <a:t>Unweighted</a:t>
            </a:r>
            <a:endParaRPr lang="en-US" sz="2400" b="1" dirty="0" smtClean="0">
              <a:latin typeface="Helvetica"/>
              <a:cs typeface="Helvetica"/>
            </a:endParaRPr>
          </a:p>
          <a:p>
            <a:r>
              <a:rPr lang="en-US" sz="1600" b="1" dirty="0" smtClean="0">
                <a:latin typeface="Helvetica"/>
                <a:cs typeface="Helvetica"/>
              </a:rPr>
              <a:t>(undirected) </a:t>
            </a:r>
          </a:p>
        </p:txBody>
      </p:sp>
      <p:sp>
        <p:nvSpPr>
          <p:cNvPr id="50" name="TextBox 49"/>
          <p:cNvSpPr txBox="1"/>
          <p:nvPr/>
        </p:nvSpPr>
        <p:spPr>
          <a:xfrm>
            <a:off x="4845051" y="671612"/>
            <a:ext cx="1981200" cy="707886"/>
          </a:xfrm>
          <a:prstGeom prst="rect">
            <a:avLst/>
          </a:prstGeom>
          <a:noFill/>
        </p:spPr>
        <p:txBody>
          <a:bodyPr wrap="square" rtlCol="0">
            <a:spAutoFit/>
          </a:bodyPr>
          <a:lstStyle/>
          <a:p>
            <a:r>
              <a:rPr lang="en-US" sz="2400" b="1" dirty="0" smtClean="0">
                <a:latin typeface="Helvetica"/>
                <a:cs typeface="Helvetica"/>
              </a:rPr>
              <a:t>Weighted</a:t>
            </a:r>
          </a:p>
          <a:p>
            <a:r>
              <a:rPr lang="en-US" sz="1600" b="1" dirty="0" smtClean="0">
                <a:latin typeface="Helvetica"/>
                <a:cs typeface="Helvetica"/>
              </a:rPr>
              <a:t>(undirected) </a:t>
            </a:r>
          </a:p>
        </p:txBody>
      </p:sp>
      <p:sp>
        <p:nvSpPr>
          <p:cNvPr id="51" name="Rectangle 50"/>
          <p:cNvSpPr/>
          <p:nvPr/>
        </p:nvSpPr>
        <p:spPr>
          <a:xfrm>
            <a:off x="44831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447800"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1447800" y="2130425"/>
            <a:ext cx="313044" cy="369332"/>
          </a:xfrm>
          <a:prstGeom prst="rect">
            <a:avLst/>
          </a:prstGeom>
          <a:noFill/>
        </p:spPr>
        <p:txBody>
          <a:bodyPr wrap="square" rtlCol="0">
            <a:spAutoFit/>
          </a:bodyPr>
          <a:lstStyle/>
          <a:p>
            <a:r>
              <a:rPr lang="en-US" b="1" dirty="0" smtClean="0">
                <a:latin typeface="Helvetica"/>
                <a:cs typeface="Helvetica"/>
              </a:rPr>
              <a:t>3</a:t>
            </a:r>
            <a:endParaRPr lang="en-US" b="1" dirty="0">
              <a:latin typeface="Helvetica"/>
              <a:cs typeface="Helvetica"/>
            </a:endParaRPr>
          </a:p>
        </p:txBody>
      </p:sp>
      <p:sp>
        <p:nvSpPr>
          <p:cNvPr id="54" name="Oval 53"/>
          <p:cNvSpPr/>
          <p:nvPr/>
        </p:nvSpPr>
        <p:spPr>
          <a:xfrm>
            <a:off x="1708045" y="13533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1695345" y="1304131"/>
            <a:ext cx="313044" cy="369332"/>
          </a:xfrm>
          <a:prstGeom prst="rect">
            <a:avLst/>
          </a:prstGeom>
          <a:noFill/>
        </p:spPr>
        <p:txBody>
          <a:bodyPr wrap="square" rtlCol="0">
            <a:spAutoFit/>
          </a:bodyPr>
          <a:lstStyle/>
          <a:p>
            <a:r>
              <a:rPr lang="en-US" b="1" dirty="0" smtClean="0">
                <a:latin typeface="Helvetica"/>
                <a:cs typeface="Helvetica"/>
              </a:rPr>
              <a:t>1</a:t>
            </a:r>
            <a:endParaRPr lang="en-US" b="1" dirty="0">
              <a:latin typeface="Helvetica"/>
              <a:cs typeface="Helvetica"/>
            </a:endParaRPr>
          </a:p>
        </p:txBody>
      </p:sp>
      <p:sp>
        <p:nvSpPr>
          <p:cNvPr id="58" name="Oval 57"/>
          <p:cNvSpPr/>
          <p:nvPr/>
        </p:nvSpPr>
        <p:spPr>
          <a:xfrm>
            <a:off x="2918330" y="10220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517740" y="19515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2900031" y="971021"/>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67" name="TextBox 66"/>
          <p:cNvSpPr txBox="1"/>
          <p:nvPr/>
        </p:nvSpPr>
        <p:spPr>
          <a:xfrm>
            <a:off x="2517740" y="1901494"/>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68" name="Oval 67"/>
          <p:cNvSpPr/>
          <p:nvPr/>
        </p:nvSpPr>
        <p:spPr>
          <a:xfrm>
            <a:off x="6039371" y="22103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6280141" y="1365753"/>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7052639" y="1961885"/>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487638" y="1063427"/>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6035517" y="2161646"/>
            <a:ext cx="313044" cy="369332"/>
          </a:xfrm>
          <a:prstGeom prst="rect">
            <a:avLst/>
          </a:prstGeom>
          <a:noFill/>
        </p:spPr>
        <p:txBody>
          <a:bodyPr wrap="none" rtlCol="0">
            <a:spAutoFit/>
          </a:bodyPr>
          <a:lstStyle/>
          <a:p>
            <a:r>
              <a:rPr lang="en-US" b="1" dirty="0" smtClean="0">
                <a:latin typeface="Helvetica"/>
                <a:cs typeface="Helvetica"/>
              </a:rPr>
              <a:t>3</a:t>
            </a:r>
            <a:endParaRPr lang="en-US" b="1" dirty="0">
              <a:latin typeface="Helvetica"/>
              <a:cs typeface="Helvetica"/>
            </a:endParaRPr>
          </a:p>
        </p:txBody>
      </p:sp>
      <p:sp>
        <p:nvSpPr>
          <p:cNvPr id="73" name="TextBox 72"/>
          <p:cNvSpPr txBox="1"/>
          <p:nvPr/>
        </p:nvSpPr>
        <p:spPr>
          <a:xfrm>
            <a:off x="7045132" y="1907844"/>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74" name="TextBox 73"/>
          <p:cNvSpPr txBox="1"/>
          <p:nvPr/>
        </p:nvSpPr>
        <p:spPr>
          <a:xfrm>
            <a:off x="6264082" y="1317096"/>
            <a:ext cx="313044" cy="369332"/>
          </a:xfrm>
          <a:prstGeom prst="rect">
            <a:avLst/>
          </a:prstGeom>
          <a:noFill/>
        </p:spPr>
        <p:txBody>
          <a:bodyPr wrap="none" rtlCol="0">
            <a:spAutoFit/>
          </a:bodyPr>
          <a:lstStyle/>
          <a:p>
            <a:r>
              <a:rPr lang="en-US" b="1" dirty="0" smtClean="0">
                <a:latin typeface="Helvetica"/>
                <a:cs typeface="Helvetica"/>
              </a:rPr>
              <a:t>1</a:t>
            </a:r>
            <a:endParaRPr lang="en-US" b="1" dirty="0">
              <a:latin typeface="Helvetica"/>
              <a:cs typeface="Helvetica"/>
            </a:endParaRPr>
          </a:p>
        </p:txBody>
      </p:sp>
      <p:sp>
        <p:nvSpPr>
          <p:cNvPr id="75" name="TextBox 74"/>
          <p:cNvSpPr txBox="1"/>
          <p:nvPr/>
        </p:nvSpPr>
        <p:spPr>
          <a:xfrm>
            <a:off x="7468698" y="1012296"/>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38" name="TextBox 37"/>
          <p:cNvSpPr txBox="1"/>
          <p:nvPr/>
        </p:nvSpPr>
        <p:spPr>
          <a:xfrm>
            <a:off x="304800" y="5230623"/>
            <a:ext cx="3864417" cy="276999"/>
          </a:xfrm>
          <a:prstGeom prst="rect">
            <a:avLst/>
          </a:prstGeom>
          <a:noFill/>
        </p:spPr>
        <p:txBody>
          <a:bodyPr wrap="square" rtlCol="0">
            <a:spAutoFit/>
          </a:bodyPr>
          <a:lstStyle/>
          <a:p>
            <a:r>
              <a:rPr lang="en-US" sz="1200" i="1" dirty="0" smtClean="0">
                <a:solidFill>
                  <a:srgbClr val="800000"/>
                </a:solidFill>
                <a:latin typeface="Helvetica"/>
                <a:cs typeface="Helvetica"/>
              </a:rPr>
              <a:t>protein-protein interactions, www</a:t>
            </a:r>
          </a:p>
        </p:txBody>
      </p:sp>
      <p:sp>
        <p:nvSpPr>
          <p:cNvPr id="43" name="TextBox 42"/>
          <p:cNvSpPr txBox="1"/>
          <p:nvPr/>
        </p:nvSpPr>
        <p:spPr>
          <a:xfrm>
            <a:off x="4845051" y="5230623"/>
            <a:ext cx="3733800" cy="276999"/>
          </a:xfrm>
          <a:prstGeom prst="rect">
            <a:avLst/>
          </a:prstGeom>
          <a:noFill/>
        </p:spPr>
        <p:txBody>
          <a:bodyPr wrap="square" rtlCol="0">
            <a:spAutoFit/>
          </a:bodyPr>
          <a:lstStyle/>
          <a:p>
            <a:r>
              <a:rPr lang="en-US" sz="1200" i="1" dirty="0" smtClean="0">
                <a:solidFill>
                  <a:srgbClr val="800000"/>
                </a:solidFill>
                <a:latin typeface="Helvetica"/>
                <a:cs typeface="Helvetica"/>
              </a:rPr>
              <a:t>Call Graph, metabolic networks</a:t>
            </a: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72"/>
          <p:cNvSpPr/>
          <p:nvPr/>
        </p:nvSpPr>
        <p:spPr>
          <a:xfrm rot="11303728">
            <a:off x="7155937" y="1281106"/>
            <a:ext cx="363072" cy="813697"/>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Freeform 73"/>
          <p:cNvSpPr/>
          <p:nvPr/>
        </p:nvSpPr>
        <p:spPr>
          <a:xfrm rot="17973697">
            <a:off x="6535148" y="1388743"/>
            <a:ext cx="302560" cy="976436"/>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Freeform 71"/>
          <p:cNvSpPr/>
          <p:nvPr/>
        </p:nvSpPr>
        <p:spPr>
          <a:xfrm rot="389647">
            <a:off x="7003493" y="1268536"/>
            <a:ext cx="363072" cy="813697"/>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Donut 38"/>
          <p:cNvSpPr/>
          <p:nvPr/>
        </p:nvSpPr>
        <p:spPr>
          <a:xfrm>
            <a:off x="1651128" y="1206500"/>
            <a:ext cx="330073" cy="272256"/>
          </a:xfrm>
          <a:prstGeom prst="donut">
            <a:avLst>
              <a:gd name="adj" fmla="val 6626"/>
            </a:avLst>
          </a:prstGeom>
          <a:solidFill>
            <a:schemeClr val="accent3">
              <a:lumMod val="75000"/>
            </a:schemeClr>
          </a:solidFill>
          <a:ln>
            <a:solidFill>
              <a:schemeClr val="accent3">
                <a:lumMod val="75000"/>
              </a:schemeClr>
            </a:solidFill>
          </a:ln>
          <a:effectLst>
            <a:outerShdw blurRad="44450" dist="12700" dir="2700000" sx="101000" sy="101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Donut 37"/>
          <p:cNvSpPr/>
          <p:nvPr/>
        </p:nvSpPr>
        <p:spPr>
          <a:xfrm>
            <a:off x="2995296" y="1016000"/>
            <a:ext cx="330073" cy="272256"/>
          </a:xfrm>
          <a:prstGeom prst="donut">
            <a:avLst>
              <a:gd name="adj" fmla="val 6626"/>
            </a:avLst>
          </a:prstGeom>
          <a:solidFill>
            <a:schemeClr val="accent3">
              <a:lumMod val="75000"/>
            </a:schemeClr>
          </a:solidFill>
          <a:ln>
            <a:solidFill>
              <a:schemeClr val="accent3">
                <a:lumMod val="75000"/>
              </a:schemeClr>
            </a:solidFill>
          </a:ln>
          <a:effectLst>
            <a:outerShdw blurRad="44450" dist="12700" dir="2700000" sx="101000" sy="101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p:cNvCxnSpPr/>
          <p:nvPr/>
        </p:nvCxnSpPr>
        <p:spPr>
          <a:xfrm rot="5400000">
            <a:off x="13398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31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632068"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4447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37" name="Object 36"/>
          <p:cNvGraphicFramePr>
            <a:graphicFrameLocks noChangeAspect="1"/>
          </p:cNvGraphicFramePr>
          <p:nvPr/>
        </p:nvGraphicFramePr>
        <p:xfrm>
          <a:off x="846139" y="2717271"/>
          <a:ext cx="2560637" cy="1333500"/>
        </p:xfrm>
        <a:graphic>
          <a:graphicData uri="http://schemas.openxmlformats.org/presentationml/2006/ole">
            <mc:AlternateContent xmlns:mc="http://schemas.openxmlformats.org/markup-compatibility/2006">
              <mc:Choice xmlns:v="urn:schemas-microsoft-com:vml" Requires="v">
                <p:oleObj spid="_x0000_s175232" name="Equation" r:id="rId4" imgW="1422400" imgH="889000" progId="Equation.3">
                  <p:embed/>
                </p:oleObj>
              </mc:Choice>
              <mc:Fallback>
                <p:oleObj name="Equation" r:id="rId4" imgW="1422400" imgH="8890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139" y="2717271"/>
                        <a:ext cx="25606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59" name="Object 3"/>
          <p:cNvGraphicFramePr>
            <a:graphicFrameLocks noChangeAspect="1"/>
          </p:cNvGraphicFramePr>
          <p:nvPr/>
        </p:nvGraphicFramePr>
        <p:xfrm>
          <a:off x="533400" y="4209856"/>
          <a:ext cx="3492500" cy="902229"/>
        </p:xfrm>
        <a:graphic>
          <a:graphicData uri="http://schemas.openxmlformats.org/presentationml/2006/ole">
            <mc:AlternateContent xmlns:mc="http://schemas.openxmlformats.org/markup-compatibility/2006">
              <mc:Choice xmlns:v="urn:schemas-microsoft-com:vml" Requires="v">
                <p:oleObj spid="_x0000_s175233" name="Equation" r:id="rId6" imgW="2133600" imgH="660400" progId="Equation.3">
                  <p:embed/>
                </p:oleObj>
              </mc:Choice>
              <mc:Fallback>
                <p:oleObj name="Equation" r:id="rId6" imgW="2133600" imgH="6604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4209856"/>
                        <a:ext cx="3492500"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Rectangle 39"/>
          <p:cNvSpPr/>
          <p:nvPr/>
        </p:nvSpPr>
        <p:spPr>
          <a:xfrm>
            <a:off x="1498728" y="271727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3063390" y="3746500"/>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rot="5400000">
            <a:off x="5759448" y="18029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292734" y="15107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6051667" y="20822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a:off x="6864353" y="1479021"/>
            <a:ext cx="825498" cy="3809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70" name="Object 69"/>
          <p:cNvGraphicFramePr>
            <a:graphicFrameLocks noChangeAspect="1"/>
          </p:cNvGraphicFramePr>
          <p:nvPr/>
        </p:nvGraphicFramePr>
        <p:xfrm>
          <a:off x="5265739" y="2717271"/>
          <a:ext cx="2560637" cy="1333500"/>
        </p:xfrm>
        <a:graphic>
          <a:graphicData uri="http://schemas.openxmlformats.org/presentationml/2006/ole">
            <mc:AlternateContent xmlns:mc="http://schemas.openxmlformats.org/markup-compatibility/2006">
              <mc:Choice xmlns:v="urn:schemas-microsoft-com:vml" Requires="v">
                <p:oleObj spid="_x0000_s175234" name="Equation" r:id="rId8" imgW="1422400" imgH="889000" progId="Equation.3">
                  <p:embed/>
                </p:oleObj>
              </mc:Choice>
              <mc:Fallback>
                <p:oleObj name="Equation" r:id="rId8" imgW="1422400" imgH="88900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5739" y="2717271"/>
                        <a:ext cx="2560637"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3"/>
          <p:cNvGraphicFramePr>
            <a:graphicFrameLocks noChangeAspect="1"/>
          </p:cNvGraphicFramePr>
          <p:nvPr/>
        </p:nvGraphicFramePr>
        <p:xfrm>
          <a:off x="5008564" y="4198931"/>
          <a:ext cx="3576637" cy="902229"/>
        </p:xfrm>
        <a:graphic>
          <a:graphicData uri="http://schemas.openxmlformats.org/presentationml/2006/ole">
            <mc:AlternateContent xmlns:mc="http://schemas.openxmlformats.org/markup-compatibility/2006">
              <mc:Choice xmlns:v="urn:schemas-microsoft-com:vml" Requires="v">
                <p:oleObj spid="_x0000_s175235" name="Equation" r:id="rId10" imgW="2184400" imgH="660400" progId="Equation.3">
                  <p:embed/>
                </p:oleObj>
              </mc:Choice>
              <mc:Fallback>
                <p:oleObj name="Equation" r:id="rId10" imgW="2184400" imgH="660400" progId="Equation.3">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08564" y="4198931"/>
                        <a:ext cx="3576637" cy="902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 name="Rectangle 74"/>
          <p:cNvSpPr/>
          <p:nvPr/>
        </p:nvSpPr>
        <p:spPr>
          <a:xfrm>
            <a:off x="7489011" y="304800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6443621" y="373327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p:cNvSpPr/>
          <p:nvPr/>
        </p:nvSpPr>
        <p:spPr>
          <a:xfrm>
            <a:off x="5910222" y="3048001"/>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p:cNvSpPr/>
          <p:nvPr/>
        </p:nvSpPr>
        <p:spPr>
          <a:xfrm>
            <a:off x="6443621" y="2710656"/>
            <a:ext cx="261979" cy="267229"/>
          </a:xfrm>
          <a:prstGeom prst="rect">
            <a:avLst/>
          </a:prstGeom>
          <a:solidFill>
            <a:srgbClr val="FF6600">
              <a:alpha val="24000"/>
            </a:srgbClr>
          </a:solidFill>
          <a:ln>
            <a:noFill/>
          </a:ln>
          <a:effectLst>
            <a:glow rad="101600">
              <a:srgbClr val="FF6600">
                <a:alpha val="0"/>
              </a:srgbClr>
            </a:glow>
            <a:outerShdw blurRad="40000" dist="23000" dir="5400000" rotWithShape="0">
              <a:srgbClr val="FF66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3"/>
          <p:cNvSpPr txBox="1">
            <a:spLocks noChangeArrowheads="1"/>
          </p:cNvSpPr>
          <p:nvPr/>
        </p:nvSpPr>
        <p:spPr bwMode="auto">
          <a:xfrm>
            <a:off x="6477000" y="5450702"/>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4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GRAPHOLOGY</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48"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smtClean="0">
                <a:latin typeface="Helvetica" pitchFamily="36" charset="0"/>
                <a:ea typeface="Helvetica" pitchFamily="36" charset="0"/>
                <a:cs typeface="Helvetica" pitchFamily="36" charset="0"/>
              </a:rPr>
              <a:t>3</a:t>
            </a:r>
          </a:p>
        </p:txBody>
      </p:sp>
      <p:sp>
        <p:nvSpPr>
          <p:cNvPr id="49" name="TextBox 48"/>
          <p:cNvSpPr txBox="1"/>
          <p:nvPr/>
        </p:nvSpPr>
        <p:spPr>
          <a:xfrm>
            <a:off x="304800" y="671612"/>
            <a:ext cx="2592056" cy="461665"/>
          </a:xfrm>
          <a:prstGeom prst="rect">
            <a:avLst/>
          </a:prstGeom>
          <a:noFill/>
        </p:spPr>
        <p:txBody>
          <a:bodyPr wrap="square" rtlCol="0">
            <a:spAutoFit/>
          </a:bodyPr>
          <a:lstStyle/>
          <a:p>
            <a:r>
              <a:rPr lang="en-US" sz="2400" b="1" dirty="0" smtClean="0">
                <a:latin typeface="Helvetica"/>
                <a:cs typeface="Helvetica"/>
              </a:rPr>
              <a:t>Self-interactions</a:t>
            </a:r>
          </a:p>
        </p:txBody>
      </p:sp>
      <p:sp>
        <p:nvSpPr>
          <p:cNvPr id="50" name="TextBox 49"/>
          <p:cNvSpPr txBox="1"/>
          <p:nvPr/>
        </p:nvSpPr>
        <p:spPr>
          <a:xfrm>
            <a:off x="4845051" y="671612"/>
            <a:ext cx="1981200" cy="1815882"/>
          </a:xfrm>
          <a:prstGeom prst="rect">
            <a:avLst/>
          </a:prstGeom>
          <a:noFill/>
        </p:spPr>
        <p:txBody>
          <a:bodyPr wrap="square" rtlCol="0">
            <a:spAutoFit/>
          </a:bodyPr>
          <a:lstStyle/>
          <a:p>
            <a:r>
              <a:rPr lang="en-US" sz="2400" b="1" dirty="0" err="1" smtClean="0">
                <a:latin typeface="Helvetica"/>
                <a:cs typeface="Helvetica"/>
              </a:rPr>
              <a:t>Multigraph</a:t>
            </a:r>
            <a:endParaRPr lang="en-US" sz="2400" b="1" dirty="0" smtClean="0">
              <a:latin typeface="Helvetica"/>
              <a:cs typeface="Helvetica"/>
            </a:endParaRPr>
          </a:p>
          <a:p>
            <a:pPr lvl="0"/>
            <a:r>
              <a:rPr lang="en-US" sz="1600" b="1" dirty="0" smtClean="0">
                <a:solidFill>
                  <a:prstClr val="black"/>
                </a:solidFill>
                <a:latin typeface="Helvetica"/>
                <a:cs typeface="Helvetica"/>
              </a:rPr>
              <a:t>(undirected) </a:t>
            </a:r>
          </a:p>
          <a:p>
            <a:endParaRPr lang="en-US" sz="2400" b="1" dirty="0" smtClean="0">
              <a:latin typeface="Helvetica"/>
              <a:cs typeface="Helvetica"/>
            </a:endParaRPr>
          </a:p>
          <a:p>
            <a:endParaRPr lang="en-US" sz="2400" dirty="0" smtClean="0">
              <a:latin typeface="Helvetica"/>
              <a:cs typeface="Helvetica"/>
            </a:endParaRPr>
          </a:p>
          <a:p>
            <a:endParaRPr lang="en-US" sz="2400" dirty="0">
              <a:latin typeface="Helvetica"/>
              <a:cs typeface="Helvetica"/>
            </a:endParaRPr>
          </a:p>
        </p:txBody>
      </p:sp>
      <p:sp>
        <p:nvSpPr>
          <p:cNvPr id="51" name="Rectangle 50"/>
          <p:cNvSpPr/>
          <p:nvPr/>
        </p:nvSpPr>
        <p:spPr>
          <a:xfrm>
            <a:off x="4483100" y="671612"/>
            <a:ext cx="76200" cy="483601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447800" y="21849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1447800" y="2130425"/>
            <a:ext cx="313044" cy="369332"/>
          </a:xfrm>
          <a:prstGeom prst="rect">
            <a:avLst/>
          </a:prstGeom>
          <a:noFill/>
        </p:spPr>
        <p:txBody>
          <a:bodyPr wrap="square" rtlCol="0">
            <a:spAutoFit/>
          </a:bodyPr>
          <a:lstStyle/>
          <a:p>
            <a:r>
              <a:rPr lang="en-US" b="1" dirty="0" smtClean="0">
                <a:latin typeface="Helvetica"/>
                <a:cs typeface="Helvetica"/>
              </a:rPr>
              <a:t>3</a:t>
            </a:r>
            <a:endParaRPr lang="en-US" b="1" dirty="0">
              <a:latin typeface="Helvetica"/>
              <a:cs typeface="Helvetica"/>
            </a:endParaRPr>
          </a:p>
        </p:txBody>
      </p:sp>
      <p:sp>
        <p:nvSpPr>
          <p:cNvPr id="81" name="Oval 80"/>
          <p:cNvSpPr/>
          <p:nvPr/>
        </p:nvSpPr>
        <p:spPr>
          <a:xfrm>
            <a:off x="1708045" y="13533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1695345" y="1304131"/>
            <a:ext cx="313044" cy="369332"/>
          </a:xfrm>
          <a:prstGeom prst="rect">
            <a:avLst/>
          </a:prstGeom>
          <a:noFill/>
        </p:spPr>
        <p:txBody>
          <a:bodyPr wrap="square" rtlCol="0">
            <a:spAutoFit/>
          </a:bodyPr>
          <a:lstStyle/>
          <a:p>
            <a:r>
              <a:rPr lang="en-US" b="1" dirty="0" smtClean="0">
                <a:latin typeface="Helvetica"/>
                <a:cs typeface="Helvetica"/>
              </a:rPr>
              <a:t>1</a:t>
            </a:r>
            <a:endParaRPr lang="en-US" b="1" dirty="0">
              <a:latin typeface="Helvetica"/>
              <a:cs typeface="Helvetica"/>
            </a:endParaRPr>
          </a:p>
        </p:txBody>
      </p:sp>
      <p:sp>
        <p:nvSpPr>
          <p:cNvPr id="83" name="Oval 82"/>
          <p:cNvSpPr/>
          <p:nvPr/>
        </p:nvSpPr>
        <p:spPr>
          <a:xfrm>
            <a:off x="2873880" y="11617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2517740" y="19515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p:cNvSpPr txBox="1"/>
          <p:nvPr/>
        </p:nvSpPr>
        <p:spPr>
          <a:xfrm>
            <a:off x="2855581" y="1110721"/>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86" name="TextBox 85"/>
          <p:cNvSpPr txBox="1"/>
          <p:nvPr/>
        </p:nvSpPr>
        <p:spPr>
          <a:xfrm>
            <a:off x="2517740" y="1901494"/>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87" name="Oval 86"/>
          <p:cNvSpPr/>
          <p:nvPr/>
        </p:nvSpPr>
        <p:spPr>
          <a:xfrm>
            <a:off x="5912371" y="224208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6153141" y="1397503"/>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6925639" y="1993635"/>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7360638" y="1095177"/>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5908517" y="2193396"/>
            <a:ext cx="313044" cy="369332"/>
          </a:xfrm>
          <a:prstGeom prst="rect">
            <a:avLst/>
          </a:prstGeom>
          <a:noFill/>
        </p:spPr>
        <p:txBody>
          <a:bodyPr wrap="none" rtlCol="0">
            <a:spAutoFit/>
          </a:bodyPr>
          <a:lstStyle/>
          <a:p>
            <a:r>
              <a:rPr lang="en-US" b="1" dirty="0" smtClean="0">
                <a:latin typeface="Helvetica"/>
                <a:cs typeface="Helvetica"/>
              </a:rPr>
              <a:t>3</a:t>
            </a:r>
            <a:endParaRPr lang="en-US" b="1" dirty="0">
              <a:latin typeface="Helvetica"/>
              <a:cs typeface="Helvetica"/>
            </a:endParaRPr>
          </a:p>
        </p:txBody>
      </p:sp>
      <p:sp>
        <p:nvSpPr>
          <p:cNvPr id="92" name="TextBox 91"/>
          <p:cNvSpPr txBox="1"/>
          <p:nvPr/>
        </p:nvSpPr>
        <p:spPr>
          <a:xfrm>
            <a:off x="6918132" y="1939594"/>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93" name="TextBox 92"/>
          <p:cNvSpPr txBox="1"/>
          <p:nvPr/>
        </p:nvSpPr>
        <p:spPr>
          <a:xfrm>
            <a:off x="6137082" y="1348846"/>
            <a:ext cx="313044" cy="369332"/>
          </a:xfrm>
          <a:prstGeom prst="rect">
            <a:avLst/>
          </a:prstGeom>
          <a:noFill/>
        </p:spPr>
        <p:txBody>
          <a:bodyPr wrap="none" rtlCol="0">
            <a:spAutoFit/>
          </a:bodyPr>
          <a:lstStyle/>
          <a:p>
            <a:r>
              <a:rPr lang="en-US" b="1" dirty="0" smtClean="0">
                <a:latin typeface="Helvetica"/>
                <a:cs typeface="Helvetica"/>
              </a:rPr>
              <a:t>1</a:t>
            </a:r>
            <a:endParaRPr lang="en-US" b="1" dirty="0">
              <a:latin typeface="Helvetica"/>
              <a:cs typeface="Helvetica"/>
            </a:endParaRPr>
          </a:p>
        </p:txBody>
      </p:sp>
      <p:sp>
        <p:nvSpPr>
          <p:cNvPr id="94" name="TextBox 93"/>
          <p:cNvSpPr txBox="1"/>
          <p:nvPr/>
        </p:nvSpPr>
        <p:spPr>
          <a:xfrm>
            <a:off x="7341698" y="1044046"/>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52" name="TextBox 51"/>
          <p:cNvSpPr txBox="1"/>
          <p:nvPr/>
        </p:nvSpPr>
        <p:spPr>
          <a:xfrm>
            <a:off x="304800" y="5230623"/>
            <a:ext cx="3864417" cy="276999"/>
          </a:xfrm>
          <a:prstGeom prst="rect">
            <a:avLst/>
          </a:prstGeom>
          <a:noFill/>
        </p:spPr>
        <p:txBody>
          <a:bodyPr wrap="square" rtlCol="0">
            <a:spAutoFit/>
          </a:bodyPr>
          <a:lstStyle/>
          <a:p>
            <a:r>
              <a:rPr lang="en-US" sz="1200" i="1" dirty="0" smtClean="0">
                <a:solidFill>
                  <a:srgbClr val="800000"/>
                </a:solidFill>
                <a:latin typeface="Helvetica"/>
                <a:cs typeface="Helvetica"/>
              </a:rPr>
              <a:t>Protein interaction network, www</a:t>
            </a:r>
          </a:p>
        </p:txBody>
      </p:sp>
      <p:sp>
        <p:nvSpPr>
          <p:cNvPr id="53" name="TextBox 52"/>
          <p:cNvSpPr txBox="1"/>
          <p:nvPr/>
        </p:nvSpPr>
        <p:spPr>
          <a:xfrm>
            <a:off x="4845051" y="5230623"/>
            <a:ext cx="3733800" cy="276999"/>
          </a:xfrm>
          <a:prstGeom prst="rect">
            <a:avLst/>
          </a:prstGeom>
          <a:noFill/>
        </p:spPr>
        <p:txBody>
          <a:bodyPr wrap="square" rtlCol="0">
            <a:spAutoFit/>
          </a:bodyPr>
          <a:lstStyle/>
          <a:p>
            <a:r>
              <a:rPr lang="en-US" sz="1200" i="1" dirty="0" smtClean="0">
                <a:solidFill>
                  <a:srgbClr val="800000"/>
                </a:solidFill>
                <a:latin typeface="Helvetica"/>
                <a:cs typeface="Helvetica"/>
              </a:rPr>
              <a:t>Social networks, collaboration networks</a:t>
            </a: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p:nvPr/>
        </p:nvCxnSpPr>
        <p:spPr>
          <a:xfrm rot="5400000" flipH="1" flipV="1">
            <a:off x="2525668" y="1730593"/>
            <a:ext cx="728951" cy="330004"/>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sp>
        <p:nvSpPr>
          <p:cNvPr id="34" name="Freeform 33"/>
          <p:cNvSpPr/>
          <p:nvPr/>
        </p:nvSpPr>
        <p:spPr>
          <a:xfrm rot="11303728">
            <a:off x="1787877" y="1405141"/>
            <a:ext cx="1748060" cy="1221826"/>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4"/>
          <p:cNvSpPr/>
          <p:nvPr/>
        </p:nvSpPr>
        <p:spPr>
          <a:xfrm rot="16522007" flipH="1">
            <a:off x="2280565" y="974894"/>
            <a:ext cx="429306" cy="1084453"/>
          </a:xfrm>
          <a:custGeom>
            <a:avLst/>
            <a:gdLst>
              <a:gd name="connsiteX0" fmla="*/ 112183 w 366183"/>
              <a:gd name="connsiteY0" fmla="*/ 806450 h 806450"/>
              <a:gd name="connsiteX1" fmla="*/ 42333 w 366183"/>
              <a:gd name="connsiteY1" fmla="*/ 260350 h 806450"/>
              <a:gd name="connsiteX2" fmla="*/ 366183 w 366183"/>
              <a:gd name="connsiteY2" fmla="*/ 0 h 806450"/>
              <a:gd name="connsiteX3" fmla="*/ 366183 w 366183"/>
              <a:gd name="connsiteY3" fmla="*/ 0 h 806450"/>
            </a:gdLst>
            <a:ahLst/>
            <a:cxnLst>
              <a:cxn ang="0">
                <a:pos x="connsiteX0" y="connsiteY0"/>
              </a:cxn>
              <a:cxn ang="0">
                <a:pos x="connsiteX1" y="connsiteY1"/>
              </a:cxn>
              <a:cxn ang="0">
                <a:pos x="connsiteX2" y="connsiteY2"/>
              </a:cxn>
              <a:cxn ang="0">
                <a:pos x="connsiteX3" y="connsiteY3"/>
              </a:cxn>
            </a:cxnLst>
            <a:rect l="l" t="t" r="r" b="b"/>
            <a:pathLst>
              <a:path w="366183" h="806450">
                <a:moveTo>
                  <a:pt x="112183" y="806450"/>
                </a:moveTo>
                <a:cubicBezTo>
                  <a:pt x="56091" y="600604"/>
                  <a:pt x="0" y="394758"/>
                  <a:pt x="42333" y="260350"/>
                </a:cubicBezTo>
                <a:cubicBezTo>
                  <a:pt x="84666" y="125942"/>
                  <a:pt x="366183" y="0"/>
                  <a:pt x="366183" y="0"/>
                </a:cubicBezTo>
                <a:lnTo>
                  <a:pt x="366183" y="0"/>
                </a:lnTo>
              </a:path>
            </a:pathLst>
          </a:custGeom>
          <a:noFill/>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6" name="Straight Connector 35"/>
          <p:cNvCxnSpPr/>
          <p:nvPr/>
        </p:nvCxnSpPr>
        <p:spPr>
          <a:xfrm rot="5400000">
            <a:off x="1397989" y="1980791"/>
            <a:ext cx="825505" cy="241066"/>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931275" y="1688571"/>
            <a:ext cx="793866" cy="571499"/>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1690208" y="2260070"/>
            <a:ext cx="1034933" cy="254007"/>
          </a:xfrm>
          <a:prstGeom prst="line">
            <a:avLst/>
          </a:prstGeom>
          <a:ln w="38100">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graphicFrame>
        <p:nvGraphicFramePr>
          <p:cNvPr id="70" name="Object 69"/>
          <p:cNvGraphicFramePr>
            <a:graphicFrameLocks noChangeAspect="1"/>
          </p:cNvGraphicFramePr>
          <p:nvPr/>
        </p:nvGraphicFramePr>
        <p:xfrm>
          <a:off x="1090613" y="2857500"/>
          <a:ext cx="2149475" cy="1333500"/>
        </p:xfrm>
        <a:graphic>
          <a:graphicData uri="http://schemas.openxmlformats.org/presentationml/2006/ole">
            <mc:AlternateContent xmlns:mc="http://schemas.openxmlformats.org/markup-compatibility/2006">
              <mc:Choice xmlns:v="urn:schemas-microsoft-com:vml" Requires="v">
                <p:oleObj spid="_x0000_s179268" name="Equation" r:id="rId4" imgW="1193800" imgH="889000" progId="Equation.3">
                  <p:embed/>
                </p:oleObj>
              </mc:Choice>
              <mc:Fallback>
                <p:oleObj name="Equation" r:id="rId4" imgW="1193800" imgH="8890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613" y="2857500"/>
                        <a:ext cx="2149475"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 name="Object 3"/>
          <p:cNvGraphicFramePr>
            <a:graphicFrameLocks noChangeAspect="1"/>
          </p:cNvGraphicFramePr>
          <p:nvPr/>
        </p:nvGraphicFramePr>
        <p:xfrm>
          <a:off x="406400" y="4419600"/>
          <a:ext cx="3575050" cy="763323"/>
        </p:xfrm>
        <a:graphic>
          <a:graphicData uri="http://schemas.openxmlformats.org/presentationml/2006/ole">
            <mc:AlternateContent xmlns:mc="http://schemas.openxmlformats.org/markup-compatibility/2006">
              <mc:Choice xmlns:v="urn:schemas-microsoft-com:vml" Requires="v">
                <p:oleObj spid="_x0000_s179269" name="Equation" r:id="rId6" imgW="2184400" imgH="558800" progId="Equation.3">
                  <p:embed/>
                </p:oleObj>
              </mc:Choice>
              <mc:Fallback>
                <p:oleObj name="Equation" r:id="rId6" imgW="2184400" imgH="55880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400" y="4419600"/>
                        <a:ext cx="3575050" cy="763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GRAPHOLOGY</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22" name="Subtitle 2"/>
          <p:cNvSpPr txBox="1">
            <a:spLocks/>
          </p:cNvSpPr>
          <p:nvPr/>
        </p:nvSpPr>
        <p:spPr>
          <a:xfrm>
            <a:off x="1996440" y="152400"/>
            <a:ext cx="365760" cy="419100"/>
          </a:xfrm>
          <a:prstGeom prst="rect">
            <a:avLst/>
          </a:prstGeom>
          <a:solidFill>
            <a:schemeClr val="bg1"/>
          </a:solidFill>
          <a:ln>
            <a:solidFill>
              <a:schemeClr val="bg1"/>
            </a:solidFill>
          </a:ln>
        </p:spPr>
        <p:txBody>
          <a:bodyPr vert="horz" lIns="91440" tIns="45720" rIns="91440" bIns="45720" rtlCol="0">
            <a:normAutofit/>
          </a:bodyPr>
          <a:lstStyle/>
          <a:p>
            <a:pPr lvl="0">
              <a:spcBef>
                <a:spcPct val="20000"/>
              </a:spcBef>
            </a:pPr>
            <a:r>
              <a:rPr lang="en-US" sz="2000" b="1" i="1" dirty="0" smtClean="0">
                <a:latin typeface="Helvetica" pitchFamily="36" charset="0"/>
                <a:ea typeface="Helvetica" pitchFamily="36" charset="0"/>
                <a:cs typeface="Helvetica" pitchFamily="36" charset="0"/>
              </a:rPr>
              <a:t>4</a:t>
            </a:r>
          </a:p>
        </p:txBody>
      </p:sp>
      <p:sp>
        <p:nvSpPr>
          <p:cNvPr id="24" name="TextBox 23"/>
          <p:cNvSpPr txBox="1"/>
          <p:nvPr/>
        </p:nvSpPr>
        <p:spPr>
          <a:xfrm>
            <a:off x="304800" y="671612"/>
            <a:ext cx="2844800" cy="707886"/>
          </a:xfrm>
          <a:prstGeom prst="rect">
            <a:avLst/>
          </a:prstGeom>
          <a:noFill/>
        </p:spPr>
        <p:txBody>
          <a:bodyPr wrap="square" rtlCol="0">
            <a:spAutoFit/>
          </a:bodyPr>
          <a:lstStyle/>
          <a:p>
            <a:r>
              <a:rPr lang="en-US" sz="2400" b="1" dirty="0" smtClean="0">
                <a:latin typeface="Helvetica"/>
                <a:cs typeface="Helvetica"/>
              </a:rPr>
              <a:t>Complete Graph</a:t>
            </a:r>
          </a:p>
          <a:p>
            <a:r>
              <a:rPr lang="en-US" sz="1600" b="1" dirty="0" smtClean="0">
                <a:latin typeface="Helvetica"/>
                <a:cs typeface="Helvetica"/>
              </a:rPr>
              <a:t>(undirected) </a:t>
            </a:r>
          </a:p>
        </p:txBody>
      </p:sp>
      <p:sp>
        <p:nvSpPr>
          <p:cNvPr id="26" name="Oval 25"/>
          <p:cNvSpPr/>
          <p:nvPr/>
        </p:nvSpPr>
        <p:spPr>
          <a:xfrm>
            <a:off x="1511300" y="2362730"/>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511300" y="2308225"/>
            <a:ext cx="313044" cy="369332"/>
          </a:xfrm>
          <a:prstGeom prst="rect">
            <a:avLst/>
          </a:prstGeom>
          <a:noFill/>
        </p:spPr>
        <p:txBody>
          <a:bodyPr wrap="square" rtlCol="0">
            <a:spAutoFit/>
          </a:bodyPr>
          <a:lstStyle/>
          <a:p>
            <a:r>
              <a:rPr lang="en-US" b="1" dirty="0" smtClean="0">
                <a:latin typeface="Helvetica"/>
                <a:cs typeface="Helvetica"/>
              </a:rPr>
              <a:t>3</a:t>
            </a:r>
            <a:endParaRPr lang="en-US" b="1" dirty="0">
              <a:latin typeface="Helvetica"/>
              <a:cs typeface="Helvetica"/>
            </a:endParaRPr>
          </a:p>
        </p:txBody>
      </p:sp>
      <p:sp>
        <p:nvSpPr>
          <p:cNvPr id="28" name="Oval 27"/>
          <p:cNvSpPr/>
          <p:nvPr/>
        </p:nvSpPr>
        <p:spPr>
          <a:xfrm>
            <a:off x="1771545" y="1531118"/>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758845" y="1481931"/>
            <a:ext cx="313044" cy="369332"/>
          </a:xfrm>
          <a:prstGeom prst="rect">
            <a:avLst/>
          </a:prstGeom>
          <a:noFill/>
        </p:spPr>
        <p:txBody>
          <a:bodyPr wrap="square" rtlCol="0">
            <a:spAutoFit/>
          </a:bodyPr>
          <a:lstStyle/>
          <a:p>
            <a:r>
              <a:rPr lang="en-US" b="1" dirty="0" smtClean="0">
                <a:latin typeface="Helvetica"/>
                <a:cs typeface="Helvetica"/>
              </a:rPr>
              <a:t>1</a:t>
            </a:r>
            <a:endParaRPr lang="en-US" b="1" dirty="0">
              <a:latin typeface="Helvetica"/>
              <a:cs typeface="Helvetica"/>
            </a:endParaRPr>
          </a:p>
        </p:txBody>
      </p:sp>
      <p:sp>
        <p:nvSpPr>
          <p:cNvPr id="30" name="Oval 29"/>
          <p:cNvSpPr/>
          <p:nvPr/>
        </p:nvSpPr>
        <p:spPr>
          <a:xfrm>
            <a:off x="2937380" y="1339586"/>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581240" y="2129374"/>
            <a:ext cx="291570" cy="291570"/>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2919081" y="1288521"/>
            <a:ext cx="313044" cy="369332"/>
          </a:xfrm>
          <a:prstGeom prst="rect">
            <a:avLst/>
          </a:prstGeom>
          <a:noFill/>
        </p:spPr>
        <p:txBody>
          <a:bodyPr wrap="none" rtlCol="0">
            <a:spAutoFit/>
          </a:bodyPr>
          <a:lstStyle/>
          <a:p>
            <a:r>
              <a:rPr lang="en-US" b="1" dirty="0" smtClean="0">
                <a:latin typeface="Helvetica"/>
                <a:cs typeface="Helvetica"/>
              </a:rPr>
              <a:t>4</a:t>
            </a:r>
            <a:endParaRPr lang="en-US" b="1" dirty="0">
              <a:latin typeface="Helvetica"/>
              <a:cs typeface="Helvetica"/>
            </a:endParaRPr>
          </a:p>
        </p:txBody>
      </p:sp>
      <p:sp>
        <p:nvSpPr>
          <p:cNvPr id="33" name="TextBox 32"/>
          <p:cNvSpPr txBox="1"/>
          <p:nvPr/>
        </p:nvSpPr>
        <p:spPr>
          <a:xfrm>
            <a:off x="2581240" y="2079294"/>
            <a:ext cx="313044" cy="369332"/>
          </a:xfrm>
          <a:prstGeom prst="rect">
            <a:avLst/>
          </a:prstGeom>
          <a:noFill/>
        </p:spPr>
        <p:txBody>
          <a:bodyPr wrap="none" rtlCol="0">
            <a:spAutoFit/>
          </a:bodyPr>
          <a:lstStyle/>
          <a:p>
            <a:r>
              <a:rPr lang="en-US" b="1" dirty="0" smtClean="0">
                <a:latin typeface="Helvetica"/>
                <a:cs typeface="Helvetica"/>
              </a:rPr>
              <a:t>2</a:t>
            </a:r>
            <a:endParaRPr lang="en-US" b="1" dirty="0">
              <a:latin typeface="Helvetica"/>
              <a:cs typeface="Helvetica"/>
            </a:endParaRPr>
          </a:p>
        </p:txBody>
      </p:sp>
      <p:sp>
        <p:nvSpPr>
          <p:cNvPr id="23" name="TextBox 22"/>
          <p:cNvSpPr txBox="1"/>
          <p:nvPr/>
        </p:nvSpPr>
        <p:spPr>
          <a:xfrm>
            <a:off x="304800" y="5230623"/>
            <a:ext cx="3864417" cy="276999"/>
          </a:xfrm>
          <a:prstGeom prst="rect">
            <a:avLst/>
          </a:prstGeom>
          <a:noFill/>
        </p:spPr>
        <p:txBody>
          <a:bodyPr wrap="square" rtlCol="0">
            <a:spAutoFit/>
          </a:bodyPr>
          <a:lstStyle/>
          <a:p>
            <a:r>
              <a:rPr lang="hu-HU" sz="1200" i="1" dirty="0" smtClean="0">
                <a:solidFill>
                  <a:srgbClr val="800000"/>
                </a:solidFill>
                <a:latin typeface="Helvetica"/>
                <a:cs typeface="Helvetica"/>
              </a:rPr>
              <a:t>Actor network, protein-protein interactions</a:t>
            </a:r>
            <a:endParaRPr lang="hu-HU" sz="1200" i="1" dirty="0">
              <a:solidFill>
                <a:srgbClr val="800000"/>
              </a:solidFill>
              <a:latin typeface="Helvetica"/>
              <a:cs typeface="Helvetica"/>
            </a:endParaRPr>
          </a:p>
        </p:txBody>
      </p:sp>
      <p:pic>
        <p:nvPicPr>
          <p:cNvPr id="39" name="Picture 38"/>
          <p:cNvPicPr>
            <a:picLocks noChangeAspect="1"/>
          </p:cNvPicPr>
          <p:nvPr/>
        </p:nvPicPr>
        <p:blipFill>
          <a:blip r:embed="rId8"/>
          <a:stretch>
            <a:fillRect/>
          </a:stretch>
        </p:blipFill>
        <p:spPr>
          <a:xfrm>
            <a:off x="5224848" y="1752600"/>
            <a:ext cx="2504303" cy="2438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GRAPHOLOGY: Real networks can have multiple characteristics</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7" name="TextBox 6"/>
          <p:cNvSpPr txBox="1"/>
          <p:nvPr/>
        </p:nvSpPr>
        <p:spPr>
          <a:xfrm>
            <a:off x="177800" y="721696"/>
            <a:ext cx="7988300" cy="4893648"/>
          </a:xfrm>
          <a:prstGeom prst="rect">
            <a:avLst/>
          </a:prstGeom>
          <a:noFill/>
        </p:spPr>
        <p:txBody>
          <a:bodyPr wrap="square" rtlCol="0">
            <a:spAutoFit/>
          </a:bodyPr>
          <a:lstStyle/>
          <a:p>
            <a:pPr algn="r"/>
            <a:r>
              <a:rPr lang="en-US" sz="2400" dirty="0" smtClean="0">
                <a:latin typeface="Helvetica"/>
                <a:cs typeface="Helvetica"/>
              </a:rPr>
              <a:t>WWW &gt;     </a:t>
            </a:r>
            <a:r>
              <a:rPr lang="en-US" sz="1600" b="1" dirty="0" smtClean="0">
                <a:latin typeface="Helvetica"/>
                <a:cs typeface="Helvetica"/>
              </a:rPr>
              <a:t>d</a:t>
            </a:r>
            <a:r>
              <a:rPr lang="en-US" sz="1600" dirty="0" smtClean="0">
                <a:latin typeface="Helvetica"/>
                <a:cs typeface="Helvetica"/>
              </a:rPr>
              <a:t>irected </a:t>
            </a:r>
            <a:r>
              <a:rPr lang="en-US" sz="1600" dirty="0" err="1" smtClean="0">
                <a:latin typeface="Helvetica"/>
                <a:cs typeface="Helvetica"/>
              </a:rPr>
              <a:t>multigraph</a:t>
            </a:r>
            <a:r>
              <a:rPr lang="en-US" sz="1600" dirty="0" smtClean="0">
                <a:latin typeface="Helvetica"/>
                <a:cs typeface="Helvetica"/>
              </a:rPr>
              <a:t> with self-interactions</a:t>
            </a:r>
          </a:p>
          <a:p>
            <a:pPr algn="r"/>
            <a:r>
              <a:rPr lang="en-US" sz="2400" dirty="0" smtClean="0">
                <a:latin typeface="Helvetica"/>
                <a:cs typeface="Helvetica"/>
              </a:rPr>
              <a:t>	</a:t>
            </a:r>
            <a:endParaRPr lang="en-US" sz="1600" dirty="0" smtClean="0">
              <a:latin typeface="Helvetica"/>
              <a:cs typeface="Helvetica"/>
            </a:endParaRPr>
          </a:p>
          <a:p>
            <a:pPr algn="r"/>
            <a:endParaRPr lang="en-US" dirty="0" smtClean="0">
              <a:latin typeface="Helvetica"/>
              <a:cs typeface="Helvetica"/>
            </a:endParaRPr>
          </a:p>
          <a:p>
            <a:pPr algn="r"/>
            <a:r>
              <a:rPr lang="en-US" sz="2400" dirty="0" smtClean="0">
                <a:latin typeface="Helvetica"/>
                <a:cs typeface="Helvetica"/>
              </a:rPr>
              <a:t>Protein Interactions &gt;  </a:t>
            </a:r>
            <a:r>
              <a:rPr lang="en-US" sz="1600" b="1" dirty="0" smtClean="0">
                <a:latin typeface="Helvetica"/>
                <a:cs typeface="Helvetica"/>
              </a:rPr>
              <a:t>u</a:t>
            </a:r>
            <a:r>
              <a:rPr lang="en-US" sz="1600" dirty="0" smtClean="0">
                <a:latin typeface="Helvetica"/>
                <a:cs typeface="Helvetica"/>
              </a:rPr>
              <a:t>ndirected </a:t>
            </a:r>
            <a:r>
              <a:rPr lang="en-US" sz="1600" dirty="0" err="1" smtClean="0">
                <a:latin typeface="Helvetica"/>
                <a:cs typeface="Helvetica"/>
              </a:rPr>
              <a:t>unweighted</a:t>
            </a:r>
            <a:r>
              <a:rPr lang="en-US" sz="1600" dirty="0" smtClean="0">
                <a:latin typeface="Helvetica"/>
                <a:cs typeface="Helvetica"/>
              </a:rPr>
              <a:t> with self-interactions</a:t>
            </a:r>
          </a:p>
          <a:p>
            <a:pPr algn="r"/>
            <a:endParaRPr lang="en-US" sz="1600" dirty="0" smtClean="0">
              <a:latin typeface="Helvetica"/>
              <a:cs typeface="Helvetica"/>
            </a:endParaRPr>
          </a:p>
          <a:p>
            <a:pPr algn="r"/>
            <a:endParaRPr lang="en-US" dirty="0" smtClean="0">
              <a:latin typeface="Helvetica"/>
              <a:cs typeface="Helvetica"/>
            </a:endParaRPr>
          </a:p>
          <a:p>
            <a:pPr algn="r"/>
            <a:r>
              <a:rPr lang="en-US" sz="2400" dirty="0" smtClean="0">
                <a:latin typeface="Helvetica"/>
                <a:cs typeface="Helvetica"/>
              </a:rPr>
              <a:t>Collaboration network &gt;           </a:t>
            </a:r>
            <a:r>
              <a:rPr lang="en-US" sz="1600" b="1" dirty="0" smtClean="0">
                <a:latin typeface="Helvetica"/>
                <a:cs typeface="Helvetica"/>
              </a:rPr>
              <a:t>u</a:t>
            </a:r>
            <a:r>
              <a:rPr lang="en-US" sz="1600" dirty="0" smtClean="0">
                <a:latin typeface="Helvetica"/>
                <a:cs typeface="Helvetica"/>
              </a:rPr>
              <a:t>ndirected </a:t>
            </a:r>
            <a:r>
              <a:rPr lang="en-US" sz="1600" dirty="0" err="1" smtClean="0">
                <a:latin typeface="Helvetica"/>
                <a:cs typeface="Helvetica"/>
              </a:rPr>
              <a:t>multigraph</a:t>
            </a:r>
            <a:r>
              <a:rPr lang="en-US" sz="1600" dirty="0" smtClean="0">
                <a:latin typeface="Helvetica"/>
                <a:cs typeface="Helvetica"/>
              </a:rPr>
              <a:t> or weighted.</a:t>
            </a:r>
          </a:p>
          <a:p>
            <a:pPr algn="r"/>
            <a:endParaRPr lang="en-US" sz="1600" dirty="0" smtClean="0">
              <a:latin typeface="Helvetica"/>
              <a:cs typeface="Helvetica"/>
            </a:endParaRPr>
          </a:p>
          <a:p>
            <a:pPr algn="r"/>
            <a:endParaRPr lang="en-US" dirty="0" smtClean="0">
              <a:latin typeface="Helvetica"/>
              <a:cs typeface="Helvetica"/>
            </a:endParaRPr>
          </a:p>
          <a:p>
            <a:pPr algn="r"/>
            <a:r>
              <a:rPr lang="en-US" sz="2400" dirty="0" smtClean="0">
                <a:latin typeface="Helvetica"/>
                <a:cs typeface="Helvetica"/>
              </a:rPr>
              <a:t>Mobile phone calls &gt;                           </a:t>
            </a:r>
            <a:r>
              <a:rPr lang="en-US" sz="1600" dirty="0" smtClean="0">
                <a:latin typeface="Helvetica"/>
                <a:cs typeface="Helvetica"/>
              </a:rPr>
              <a:t>directed, weighted.        </a:t>
            </a:r>
          </a:p>
          <a:p>
            <a:pPr algn="r"/>
            <a:endParaRPr lang="en-US" sz="1600" dirty="0" smtClean="0">
              <a:latin typeface="Helvetica"/>
              <a:cs typeface="Helvetica"/>
            </a:endParaRPr>
          </a:p>
          <a:p>
            <a:pPr algn="r"/>
            <a:endParaRPr lang="en-US" sz="1600" dirty="0" smtClean="0">
              <a:latin typeface="Helvetica"/>
              <a:cs typeface="Helvetica"/>
            </a:endParaRPr>
          </a:p>
          <a:p>
            <a:pPr algn="r"/>
            <a:r>
              <a:rPr lang="en-US" sz="2400" dirty="0" err="1" smtClean="0">
                <a:latin typeface="Helvetica"/>
                <a:cs typeface="Helvetica"/>
              </a:rPr>
              <a:t>Facebook</a:t>
            </a:r>
            <a:r>
              <a:rPr lang="en-US" sz="2400" dirty="0" smtClean="0">
                <a:latin typeface="Helvetica"/>
                <a:cs typeface="Helvetica"/>
              </a:rPr>
              <a:t> Friendship links &gt;                                  </a:t>
            </a:r>
            <a:r>
              <a:rPr lang="en-US" sz="1600" b="1" dirty="0" smtClean="0">
                <a:latin typeface="Helvetica"/>
                <a:cs typeface="Helvetica"/>
              </a:rPr>
              <a:t>u</a:t>
            </a:r>
            <a:r>
              <a:rPr lang="en-US" sz="1600" dirty="0" smtClean="0">
                <a:latin typeface="Helvetica"/>
                <a:cs typeface="Helvetica"/>
              </a:rPr>
              <a:t>ndirected, </a:t>
            </a:r>
            <a:r>
              <a:rPr lang="en-US" sz="1600" dirty="0" err="1" smtClean="0">
                <a:latin typeface="Helvetica"/>
                <a:cs typeface="Helvetica"/>
              </a:rPr>
              <a:t>unweighted</a:t>
            </a:r>
            <a:r>
              <a:rPr lang="en-US" sz="1600" dirty="0" smtClean="0">
                <a:latin typeface="Helvetica"/>
                <a:cs typeface="Helvetica"/>
              </a:rPr>
              <a:t>.</a:t>
            </a:r>
          </a:p>
          <a:p>
            <a:pPr algn="r"/>
            <a:endParaRPr lang="en-US" sz="1600" dirty="0" smtClean="0">
              <a:latin typeface="Helvetica"/>
              <a:cs typeface="Helvetica"/>
            </a:endParaRPr>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body" idx="1"/>
          </p:nvPr>
        </p:nvSpPr>
        <p:spPr>
          <a:xfrm>
            <a:off x="947738" y="4013203"/>
            <a:ext cx="7358063" cy="3914180"/>
          </a:xfrm>
        </p:spPr>
        <p:txBody>
          <a:bodyPr/>
          <a:lstStyle/>
          <a:p>
            <a:pPr marL="636218">
              <a:buNone/>
            </a:pPr>
            <a:r>
              <a:rPr lang="en-US" sz="2400" b="1" dirty="0" smtClean="0">
                <a:latin typeface="Helvetica"/>
                <a:cs typeface="Helvetica"/>
              </a:rPr>
              <a:t>A. Degree distribution: 			  </a:t>
            </a:r>
            <a:r>
              <a:rPr lang="en-US" sz="2400" b="1" dirty="0" err="1" smtClean="0">
                <a:latin typeface="Helvetica"/>
                <a:cs typeface="Helvetica"/>
              </a:rPr>
              <a:t>p</a:t>
            </a:r>
            <a:r>
              <a:rPr lang="en-US" sz="2400" b="1" baseline="-25000" dirty="0" err="1" smtClean="0">
                <a:latin typeface="Helvetica"/>
                <a:cs typeface="Helvetica"/>
              </a:rPr>
              <a:t>k</a:t>
            </a:r>
            <a:endParaRPr lang="en-US" sz="2400" b="1" baseline="-25000" dirty="0" smtClean="0">
              <a:latin typeface="Helvetica"/>
              <a:cs typeface="Helvetica"/>
            </a:endParaRPr>
          </a:p>
          <a:p>
            <a:pPr marL="636218">
              <a:buNone/>
            </a:pPr>
            <a:r>
              <a:rPr lang="en-US" sz="2400" b="1" dirty="0" smtClean="0">
                <a:latin typeface="Helvetica"/>
                <a:cs typeface="Helvetica"/>
              </a:rPr>
              <a:t>B. Path length: 						</a:t>
            </a:r>
            <a:r>
              <a:rPr lang="en-US" sz="2400" b="1" i="1" dirty="0" smtClean="0">
                <a:latin typeface="Helvetica"/>
                <a:cs typeface="Helvetica"/>
              </a:rPr>
              <a:t>&lt;</a:t>
            </a:r>
            <a:r>
              <a:rPr lang="en-US" sz="2400" b="1" i="1" dirty="0" err="1" smtClean="0">
                <a:latin typeface="Helvetica"/>
                <a:cs typeface="Helvetica"/>
              </a:rPr>
              <a:t>d</a:t>
            </a:r>
            <a:r>
              <a:rPr lang="en-US" sz="2400" b="1" i="1" dirty="0" smtClean="0">
                <a:latin typeface="Helvetica"/>
                <a:cs typeface="Helvetica"/>
              </a:rPr>
              <a:t>&gt;</a:t>
            </a:r>
            <a:r>
              <a:rPr lang="en-US" sz="2400" b="1" dirty="0" smtClean="0">
                <a:latin typeface="Helvetica"/>
                <a:cs typeface="Helvetica"/>
              </a:rPr>
              <a:t>			</a:t>
            </a:r>
          </a:p>
          <a:p>
            <a:pPr marL="636218">
              <a:buNone/>
            </a:pPr>
            <a:r>
              <a:rPr lang="en-US" sz="2400" b="1" dirty="0" smtClean="0">
                <a:latin typeface="Helvetica"/>
                <a:cs typeface="Helvetica"/>
              </a:rPr>
              <a:t>C. Clustering </a:t>
            </a:r>
            <a:r>
              <a:rPr lang="en-US" sz="2400" b="1" dirty="0">
                <a:latin typeface="Helvetica"/>
                <a:cs typeface="Helvetica"/>
              </a:rPr>
              <a:t>coefficient</a:t>
            </a:r>
            <a:r>
              <a:rPr lang="en-US" sz="2400" b="1" dirty="0" smtClean="0">
                <a:latin typeface="Helvetica"/>
                <a:cs typeface="Helvetica"/>
              </a:rPr>
              <a:t>:</a:t>
            </a:r>
            <a:endParaRPr lang="en-US" dirty="0" smtClean="0"/>
          </a:p>
        </p:txBody>
      </p:sp>
      <p:pic>
        <p:nvPicPr>
          <p:cNvPr id="193577" name="Picture 5"/>
          <p:cNvPicPr>
            <a:picLocks noChangeArrowheads="1"/>
          </p:cNvPicPr>
          <p:nvPr/>
        </p:nvPicPr>
        <p:blipFill>
          <a:blip r:embed="rId2"/>
          <a:srcRect/>
          <a:stretch>
            <a:fillRect/>
          </a:stretch>
        </p:blipFill>
        <p:spPr bwMode="auto">
          <a:xfrm>
            <a:off x="5670014" y="4900230"/>
            <a:ext cx="1441983" cy="567402"/>
          </a:xfrm>
          <a:prstGeom prst="rect">
            <a:avLst/>
          </a:prstGeom>
          <a:noFill/>
          <a:ln w="12700">
            <a:noFill/>
            <a:miter lim="800000"/>
            <a:headEnd/>
            <a:tailEnd/>
          </a:ln>
        </p:spPr>
      </p:pic>
      <p:sp>
        <p:nvSpPr>
          <p:cNvPr id="4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2159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THREE CENTRAL QUANTITIES IN NETWORK SCIENCE</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pic>
        <p:nvPicPr>
          <p:cNvPr id="6" name="Picture 5" descr="F-G-ThreeMeasures.jpg"/>
          <p:cNvPicPr>
            <a:picLocks noChangeAspect="1"/>
          </p:cNvPicPr>
          <p:nvPr/>
        </p:nvPicPr>
        <p:blipFill>
          <a:blip r:embed="rId3"/>
          <a:stretch>
            <a:fillRect/>
          </a:stretch>
        </p:blipFill>
        <p:spPr>
          <a:xfrm rot="16200000">
            <a:off x="2769296" y="-628998"/>
            <a:ext cx="3196875" cy="57150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157984"/>
            <a:ext cx="9144000" cy="274320"/>
          </a:xfrm>
          <a:prstGeom prst="rect">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3771900"/>
            <a:ext cx="9144000" cy="274320"/>
          </a:xfrm>
          <a:prstGeom prst="rect">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2400" y="767119"/>
            <a:ext cx="8839200" cy="4585870"/>
          </a:xfrm>
          <a:prstGeom prst="rect">
            <a:avLst/>
          </a:prstGeom>
          <a:noFill/>
        </p:spPr>
        <p:txBody>
          <a:bodyPr wrap="square" rtlCol="0">
            <a:spAutoFit/>
          </a:bodyPr>
          <a:lstStyle/>
          <a:p>
            <a:r>
              <a:rPr lang="en-US" sz="2400" b="1" i="1" dirty="0" smtClean="0">
                <a:latin typeface="Helvetica"/>
                <a:cs typeface="Helvetica"/>
              </a:rPr>
              <a:t>network</a:t>
            </a:r>
            <a:r>
              <a:rPr lang="en-US" sz="2400" dirty="0" smtClean="0">
                <a:latin typeface="Helvetica"/>
                <a:cs typeface="Helvetica"/>
              </a:rPr>
              <a:t> often refers to real systems</a:t>
            </a:r>
          </a:p>
          <a:p>
            <a:pPr>
              <a:buFont typeface="Arial"/>
              <a:buChar char="•"/>
            </a:pPr>
            <a:r>
              <a:rPr lang="en-US" sz="1600" dirty="0" smtClean="0">
                <a:latin typeface="Helvetica"/>
                <a:cs typeface="Helvetica"/>
              </a:rPr>
              <a:t>www, </a:t>
            </a:r>
          </a:p>
          <a:p>
            <a:pPr>
              <a:buFont typeface="Arial"/>
              <a:buChar char="•"/>
            </a:pPr>
            <a:r>
              <a:rPr lang="en-US" sz="1600" dirty="0" smtClean="0">
                <a:latin typeface="Helvetica"/>
                <a:cs typeface="Helvetica"/>
              </a:rPr>
              <a:t>social network</a:t>
            </a:r>
          </a:p>
          <a:p>
            <a:pPr>
              <a:buFont typeface="Arial"/>
              <a:buChar char="•"/>
            </a:pPr>
            <a:r>
              <a:rPr lang="en-US" sz="1600" dirty="0" smtClean="0">
                <a:latin typeface="Helvetica"/>
                <a:cs typeface="Helvetica"/>
              </a:rPr>
              <a:t>metabolic network. </a:t>
            </a:r>
          </a:p>
          <a:p>
            <a:endParaRPr lang="en-US" sz="1600" dirty="0" smtClean="0">
              <a:latin typeface="Helvetica"/>
              <a:cs typeface="Helvetica"/>
            </a:endParaRPr>
          </a:p>
          <a:p>
            <a:r>
              <a:rPr lang="en-US" sz="1600" dirty="0" smtClean="0">
                <a:solidFill>
                  <a:srgbClr val="800000"/>
                </a:solidFill>
                <a:latin typeface="Helvetica"/>
                <a:cs typeface="Helvetica"/>
              </a:rPr>
              <a:t>Language: (Network, node, link)</a:t>
            </a:r>
          </a:p>
          <a:p>
            <a:endParaRPr lang="en-US" dirty="0" smtClean="0">
              <a:latin typeface="Helvetica"/>
              <a:cs typeface="Helvetica"/>
            </a:endParaRPr>
          </a:p>
          <a:p>
            <a:r>
              <a:rPr lang="en-US" sz="2400" b="1" i="1" dirty="0" smtClean="0">
                <a:latin typeface="Helvetica"/>
                <a:cs typeface="Helvetica"/>
              </a:rPr>
              <a:t>graph</a:t>
            </a:r>
            <a:r>
              <a:rPr lang="en-US" sz="2400" dirty="0" smtClean="0">
                <a:latin typeface="Helvetica"/>
                <a:cs typeface="Helvetica"/>
              </a:rPr>
              <a:t>: mathematical representation of a network</a:t>
            </a:r>
          </a:p>
          <a:p>
            <a:pPr>
              <a:buFont typeface="Arial"/>
              <a:buChar char="•"/>
            </a:pPr>
            <a:r>
              <a:rPr lang="en-US" sz="1600" dirty="0" smtClean="0">
                <a:latin typeface="Helvetica"/>
                <a:cs typeface="Helvetica"/>
              </a:rPr>
              <a:t>web graph, </a:t>
            </a:r>
          </a:p>
          <a:p>
            <a:pPr>
              <a:buFont typeface="Arial"/>
              <a:buChar char="•"/>
            </a:pPr>
            <a:r>
              <a:rPr lang="en-US" sz="1600" dirty="0" smtClean="0">
                <a:latin typeface="Helvetica"/>
                <a:cs typeface="Helvetica"/>
              </a:rPr>
              <a:t>social graph </a:t>
            </a:r>
            <a:r>
              <a:rPr lang="en-US" sz="1200" dirty="0" smtClean="0">
                <a:latin typeface="Helvetica"/>
                <a:cs typeface="Helvetica"/>
              </a:rPr>
              <a:t>(a </a:t>
            </a:r>
            <a:r>
              <a:rPr lang="en-US" sz="1200" dirty="0" err="1" smtClean="0">
                <a:latin typeface="Helvetica"/>
                <a:cs typeface="Helvetica"/>
              </a:rPr>
              <a:t>Facebook</a:t>
            </a:r>
            <a:r>
              <a:rPr lang="en-US" sz="1200" dirty="0" smtClean="0">
                <a:latin typeface="Helvetica"/>
                <a:cs typeface="Helvetica"/>
              </a:rPr>
              <a:t> term)</a:t>
            </a:r>
          </a:p>
          <a:p>
            <a:pPr lvl="0"/>
            <a:r>
              <a:rPr lang="en-US" sz="1600" dirty="0" smtClean="0">
                <a:solidFill>
                  <a:prstClr val="black"/>
                </a:solidFill>
                <a:latin typeface="Helvetica"/>
                <a:cs typeface="Helvetica"/>
              </a:rPr>
              <a:t> </a:t>
            </a:r>
            <a:endParaRPr lang="en-US" sz="1600" dirty="0" smtClean="0">
              <a:latin typeface="Helvetica"/>
              <a:cs typeface="Helvetica"/>
            </a:endParaRPr>
          </a:p>
          <a:p>
            <a:r>
              <a:rPr lang="en-US" sz="1600" dirty="0" smtClean="0">
                <a:solidFill>
                  <a:srgbClr val="800000"/>
                </a:solidFill>
                <a:latin typeface="Helvetica"/>
                <a:cs typeface="Helvetica"/>
              </a:rPr>
              <a:t>Language: (Graph, vertex, edge)</a:t>
            </a:r>
          </a:p>
          <a:p>
            <a:endParaRPr lang="en-US" sz="1600" dirty="0" smtClean="0">
              <a:solidFill>
                <a:srgbClr val="800000"/>
              </a:solidFill>
              <a:latin typeface="Helvetica"/>
              <a:cs typeface="Helvetica"/>
            </a:endParaRPr>
          </a:p>
          <a:p>
            <a:r>
              <a:rPr lang="en-US" sz="2400" dirty="0" smtClean="0">
                <a:latin typeface="Helvetica"/>
                <a:cs typeface="Helvetica"/>
              </a:rPr>
              <a:t>We will try to make this distinction whenever it is appropriate, but in most cases we will use the two terms interchangeably.</a:t>
            </a:r>
          </a:p>
          <a:p>
            <a:endParaRPr lang="en-US" dirty="0">
              <a:latin typeface="Helvetica"/>
              <a:cs typeface="Helvetica"/>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NETWORKS OR GRAPHS?</a:t>
            </a:r>
          </a:p>
        </p:txBody>
      </p:sp>
      <p:sp>
        <p:nvSpPr>
          <p:cNvPr id="6"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
          <p:cNvGrpSpPr>
            <a:grpSpLocks/>
          </p:cNvGrpSpPr>
          <p:nvPr/>
        </p:nvGrpSpPr>
        <p:grpSpPr bwMode="auto">
          <a:xfrm>
            <a:off x="1143000" y="1333500"/>
            <a:ext cx="7772400" cy="952500"/>
            <a:chOff x="720" y="1008"/>
            <a:chExt cx="4896" cy="720"/>
          </a:xfrm>
        </p:grpSpPr>
        <p:sp>
          <p:nvSpPr>
            <p:cNvPr id="251972" name="Line 14"/>
            <p:cNvSpPr>
              <a:spLocks noChangeShapeType="1"/>
            </p:cNvSpPr>
            <p:nvPr/>
          </p:nvSpPr>
          <p:spPr bwMode="auto">
            <a:xfrm flipV="1">
              <a:off x="720" y="1008"/>
              <a:ext cx="134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3" name="Line 15"/>
            <p:cNvSpPr>
              <a:spLocks noChangeShapeType="1"/>
            </p:cNvSpPr>
            <p:nvPr/>
          </p:nvSpPr>
          <p:spPr bwMode="auto">
            <a:xfrm flipV="1">
              <a:off x="2352" y="1008"/>
              <a:ext cx="1680"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4" name="Line 16"/>
            <p:cNvSpPr>
              <a:spLocks noChangeShapeType="1"/>
            </p:cNvSpPr>
            <p:nvPr/>
          </p:nvSpPr>
          <p:spPr bwMode="auto">
            <a:xfrm flipH="1" flipV="1">
              <a:off x="1152" y="1008"/>
              <a:ext cx="864"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5" name="Line 17"/>
            <p:cNvSpPr>
              <a:spLocks noChangeShapeType="1"/>
            </p:cNvSpPr>
            <p:nvPr/>
          </p:nvSpPr>
          <p:spPr bwMode="auto">
            <a:xfrm flipH="1" flipV="1">
              <a:off x="2112" y="1008"/>
              <a:ext cx="672" cy="720"/>
            </a:xfrm>
            <a:prstGeom prst="line">
              <a:avLst/>
            </a:prstGeom>
            <a:noFill/>
            <a:ln w="31750">
              <a:solidFill>
                <a:srgbClr val="00FF00"/>
              </a:solidFill>
              <a:round/>
              <a:headEnd type="arrow" w="med" len="med"/>
              <a:tailEnd type="arrow" w="med" len="med"/>
            </a:ln>
          </p:spPr>
          <p:txBody>
            <a:bodyPr wrap="none" anchor="ctr">
              <a:prstTxWarp prst="textNoShape">
                <a:avLst/>
              </a:prstTxWarp>
            </a:bodyPr>
            <a:lstStyle/>
            <a:p>
              <a:endParaRPr lang="en-US"/>
            </a:p>
          </p:txBody>
        </p:sp>
        <p:sp>
          <p:nvSpPr>
            <p:cNvPr id="251976" name="Text Box 18"/>
            <p:cNvSpPr txBox="1">
              <a:spLocks noChangeArrowheads="1"/>
            </p:cNvSpPr>
            <p:nvPr/>
          </p:nvSpPr>
          <p:spPr bwMode="auto">
            <a:xfrm>
              <a:off x="4380" y="1119"/>
              <a:ext cx="1236" cy="489"/>
            </a:xfrm>
            <a:prstGeom prst="rect">
              <a:avLst/>
            </a:prstGeom>
            <a:noFill/>
            <a:ln w="12700">
              <a:noFill/>
              <a:miter lim="800000"/>
              <a:headEnd/>
              <a:tailEnd/>
            </a:ln>
          </p:spPr>
          <p:txBody>
            <a:bodyPr anchor="ctr">
              <a:prstTxWarp prst="textNoShape">
                <a:avLst/>
              </a:prstTxWarp>
              <a:spAutoFit/>
            </a:bodyPr>
            <a:lstStyle/>
            <a:p>
              <a:r>
                <a:rPr lang="en-US">
                  <a:solidFill>
                    <a:srgbClr val="008000"/>
                  </a:solidFill>
                </a:rPr>
                <a:t>protein-gene interactions</a:t>
              </a:r>
              <a:endParaRPr lang="en-US">
                <a:solidFill>
                  <a:srgbClr val="66FF33"/>
                </a:solidFill>
              </a:endParaRPr>
            </a:p>
          </p:txBody>
        </p:sp>
      </p:grpSp>
      <p:grpSp>
        <p:nvGrpSpPr>
          <p:cNvPr id="3" name="Group 19"/>
          <p:cNvGrpSpPr>
            <a:grpSpLocks/>
          </p:cNvGrpSpPr>
          <p:nvPr/>
        </p:nvGrpSpPr>
        <p:grpSpPr bwMode="auto">
          <a:xfrm>
            <a:off x="876300" y="2857500"/>
            <a:ext cx="8267700" cy="762000"/>
            <a:chOff x="552" y="2160"/>
            <a:chExt cx="5208" cy="576"/>
          </a:xfrm>
        </p:grpSpPr>
        <p:sp>
          <p:nvSpPr>
            <p:cNvPr id="251965" name="Freeform 20"/>
            <p:cNvSpPr>
              <a:spLocks/>
            </p:cNvSpPr>
            <p:nvPr/>
          </p:nvSpPr>
          <p:spPr bwMode="auto">
            <a:xfrm>
              <a:off x="1326" y="2316"/>
              <a:ext cx="1536" cy="194"/>
            </a:xfrm>
            <a:custGeom>
              <a:avLst/>
              <a:gdLst>
                <a:gd name="T0" fmla="*/ 0 w 1536"/>
                <a:gd name="T1" fmla="*/ 0 h 194"/>
                <a:gd name="T2" fmla="*/ 834 w 1536"/>
                <a:gd name="T3" fmla="*/ 192 h 194"/>
                <a:gd name="T4" fmla="*/ 1536 w 1536"/>
                <a:gd name="T5" fmla="*/ 12 h 194"/>
                <a:gd name="T6" fmla="*/ 0 60000 65536"/>
                <a:gd name="T7" fmla="*/ 0 60000 65536"/>
                <a:gd name="T8" fmla="*/ 0 60000 65536"/>
                <a:gd name="T9" fmla="*/ 0 w 1536"/>
                <a:gd name="T10" fmla="*/ 0 h 194"/>
                <a:gd name="T11" fmla="*/ 1536 w 1536"/>
                <a:gd name="T12" fmla="*/ 194 h 194"/>
              </a:gdLst>
              <a:ahLst/>
              <a:cxnLst>
                <a:cxn ang="T6">
                  <a:pos x="T0" y="T1"/>
                </a:cxn>
                <a:cxn ang="T7">
                  <a:pos x="T2" y="T3"/>
                </a:cxn>
                <a:cxn ang="T8">
                  <a:pos x="T4" y="T5"/>
                </a:cxn>
              </a:cxnLst>
              <a:rect l="T9" t="T10" r="T11" b="T12"/>
              <a:pathLst>
                <a:path w="1536" h="194">
                  <a:moveTo>
                    <a:pt x="0" y="0"/>
                  </a:moveTo>
                  <a:cubicBezTo>
                    <a:pt x="139" y="32"/>
                    <a:pt x="578" y="190"/>
                    <a:pt x="834" y="192"/>
                  </a:cubicBezTo>
                  <a:cubicBezTo>
                    <a:pt x="1090" y="194"/>
                    <a:pt x="1390" y="50"/>
                    <a:pt x="1536" y="12"/>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251966" name="Freeform 21"/>
            <p:cNvSpPr>
              <a:spLocks/>
            </p:cNvSpPr>
            <p:nvPr/>
          </p:nvSpPr>
          <p:spPr bwMode="auto">
            <a:xfrm>
              <a:off x="720" y="2280"/>
              <a:ext cx="1176" cy="208"/>
            </a:xfrm>
            <a:custGeom>
              <a:avLst/>
              <a:gdLst>
                <a:gd name="T0" fmla="*/ 0 w 1176"/>
                <a:gd name="T1" fmla="*/ 0 h 208"/>
                <a:gd name="T2" fmla="*/ 600 w 1176"/>
                <a:gd name="T3" fmla="*/ 204 h 208"/>
                <a:gd name="T4" fmla="*/ 1176 w 1176"/>
                <a:gd name="T5" fmla="*/ 24 h 208"/>
                <a:gd name="T6" fmla="*/ 0 60000 65536"/>
                <a:gd name="T7" fmla="*/ 0 60000 65536"/>
                <a:gd name="T8" fmla="*/ 0 60000 65536"/>
                <a:gd name="T9" fmla="*/ 0 w 1176"/>
                <a:gd name="T10" fmla="*/ 0 h 208"/>
                <a:gd name="T11" fmla="*/ 1176 w 1176"/>
                <a:gd name="T12" fmla="*/ 208 h 208"/>
              </a:gdLst>
              <a:ahLst/>
              <a:cxnLst>
                <a:cxn ang="T6">
                  <a:pos x="T0" y="T1"/>
                </a:cxn>
                <a:cxn ang="T7">
                  <a:pos x="T2" y="T3"/>
                </a:cxn>
                <a:cxn ang="T8">
                  <a:pos x="T4" y="T5"/>
                </a:cxn>
              </a:cxnLst>
              <a:rect l="T9" t="T10" r="T11" b="T12"/>
              <a:pathLst>
                <a:path w="1176" h="208">
                  <a:moveTo>
                    <a:pt x="0" y="0"/>
                  </a:moveTo>
                  <a:cubicBezTo>
                    <a:pt x="100" y="34"/>
                    <a:pt x="404" y="200"/>
                    <a:pt x="600" y="204"/>
                  </a:cubicBezTo>
                  <a:cubicBezTo>
                    <a:pt x="796" y="208"/>
                    <a:pt x="1056" y="61"/>
                    <a:pt x="1176" y="24"/>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251967" name="Line 22"/>
            <p:cNvSpPr>
              <a:spLocks noChangeShapeType="1"/>
            </p:cNvSpPr>
            <p:nvPr/>
          </p:nvSpPr>
          <p:spPr bwMode="auto">
            <a:xfrm>
              <a:off x="748" y="2160"/>
              <a:ext cx="392"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251968" name="Line 23"/>
            <p:cNvSpPr>
              <a:spLocks noChangeShapeType="1"/>
            </p:cNvSpPr>
            <p:nvPr/>
          </p:nvSpPr>
          <p:spPr bwMode="auto">
            <a:xfrm>
              <a:off x="2304" y="2160"/>
              <a:ext cx="480"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251969" name="Line 24"/>
            <p:cNvSpPr>
              <a:spLocks noChangeShapeType="1"/>
            </p:cNvSpPr>
            <p:nvPr/>
          </p:nvSpPr>
          <p:spPr bwMode="auto">
            <a:xfrm>
              <a:off x="3168" y="2160"/>
              <a:ext cx="288" cy="0"/>
            </a:xfrm>
            <a:prstGeom prst="line">
              <a:avLst/>
            </a:prstGeom>
            <a:noFill/>
            <a:ln w="31750">
              <a:solidFill>
                <a:srgbClr val="FF3300"/>
              </a:solidFill>
              <a:round/>
              <a:headEnd type="stealth" w="med" len="med"/>
              <a:tailEnd type="stealth" w="med" len="med"/>
            </a:ln>
          </p:spPr>
          <p:txBody>
            <a:bodyPr wrap="none" anchor="ctr">
              <a:prstTxWarp prst="textNoShape">
                <a:avLst/>
              </a:prstTxWarp>
            </a:bodyPr>
            <a:lstStyle/>
            <a:p>
              <a:endParaRPr lang="en-US"/>
            </a:p>
          </p:txBody>
        </p:sp>
        <p:sp>
          <p:nvSpPr>
            <p:cNvPr id="251970" name="Freeform 25"/>
            <p:cNvSpPr>
              <a:spLocks/>
            </p:cNvSpPr>
            <p:nvPr/>
          </p:nvSpPr>
          <p:spPr bwMode="auto">
            <a:xfrm>
              <a:off x="552" y="2286"/>
              <a:ext cx="3066" cy="450"/>
            </a:xfrm>
            <a:custGeom>
              <a:avLst/>
              <a:gdLst>
                <a:gd name="T0" fmla="*/ 0 w 3066"/>
                <a:gd name="T1" fmla="*/ 36 h 450"/>
                <a:gd name="T2" fmla="*/ 1542 w 3066"/>
                <a:gd name="T3" fmla="*/ 444 h 450"/>
                <a:gd name="T4" fmla="*/ 3066 w 3066"/>
                <a:gd name="T5" fmla="*/ 0 h 450"/>
                <a:gd name="T6" fmla="*/ 0 60000 65536"/>
                <a:gd name="T7" fmla="*/ 0 60000 65536"/>
                <a:gd name="T8" fmla="*/ 0 60000 65536"/>
                <a:gd name="T9" fmla="*/ 0 w 3066"/>
                <a:gd name="T10" fmla="*/ 0 h 450"/>
                <a:gd name="T11" fmla="*/ 3066 w 3066"/>
                <a:gd name="T12" fmla="*/ 450 h 450"/>
              </a:gdLst>
              <a:ahLst/>
              <a:cxnLst>
                <a:cxn ang="T6">
                  <a:pos x="T0" y="T1"/>
                </a:cxn>
                <a:cxn ang="T7">
                  <a:pos x="T2" y="T3"/>
                </a:cxn>
                <a:cxn ang="T8">
                  <a:pos x="T4" y="T5"/>
                </a:cxn>
              </a:cxnLst>
              <a:rect l="T9" t="T10" r="T11" b="T12"/>
              <a:pathLst>
                <a:path w="3066" h="450">
                  <a:moveTo>
                    <a:pt x="0" y="36"/>
                  </a:moveTo>
                  <a:cubicBezTo>
                    <a:pt x="256" y="104"/>
                    <a:pt x="1031" y="450"/>
                    <a:pt x="1542" y="444"/>
                  </a:cubicBezTo>
                  <a:cubicBezTo>
                    <a:pt x="2053" y="438"/>
                    <a:pt x="2749" y="92"/>
                    <a:pt x="3066" y="0"/>
                  </a:cubicBezTo>
                </a:path>
              </a:pathLst>
            </a:custGeom>
            <a:noFill/>
            <a:ln w="31750">
              <a:solidFill>
                <a:srgbClr val="FF3300"/>
              </a:solidFill>
              <a:round/>
              <a:headEnd type="stealth" w="med" len="med"/>
              <a:tailEnd type="stealth" w="med" len="med"/>
            </a:ln>
          </p:spPr>
          <p:txBody>
            <a:bodyPr wrap="none" anchor="ctr">
              <a:prstTxWarp prst="textNoShape">
                <a:avLst/>
              </a:prstTxWarp>
            </a:bodyPr>
            <a:lstStyle/>
            <a:p>
              <a:endParaRPr lang="hu-HU"/>
            </a:p>
          </p:txBody>
        </p:sp>
        <p:sp>
          <p:nvSpPr>
            <p:cNvPr id="251971" name="Text Box 26"/>
            <p:cNvSpPr txBox="1">
              <a:spLocks noChangeArrowheads="1"/>
            </p:cNvSpPr>
            <p:nvPr/>
          </p:nvSpPr>
          <p:spPr bwMode="auto">
            <a:xfrm>
              <a:off x="4332" y="2233"/>
              <a:ext cx="1428" cy="489"/>
            </a:xfrm>
            <a:prstGeom prst="rect">
              <a:avLst/>
            </a:prstGeom>
            <a:noFill/>
            <a:ln w="12700">
              <a:noFill/>
              <a:miter lim="800000"/>
              <a:headEnd/>
              <a:tailEnd/>
            </a:ln>
          </p:spPr>
          <p:txBody>
            <a:bodyPr anchor="ctr">
              <a:prstTxWarp prst="textNoShape">
                <a:avLst/>
              </a:prstTxWarp>
              <a:spAutoFit/>
            </a:bodyPr>
            <a:lstStyle/>
            <a:p>
              <a:r>
                <a:rPr lang="en-US">
                  <a:solidFill>
                    <a:srgbClr val="FF3300"/>
                  </a:solidFill>
                </a:rPr>
                <a:t>protein-protein interactions</a:t>
              </a:r>
              <a:endParaRPr lang="en-US">
                <a:solidFill>
                  <a:srgbClr val="66FF33"/>
                </a:solidFill>
              </a:endParaRPr>
            </a:p>
          </p:txBody>
        </p:sp>
      </p:grpSp>
      <p:grpSp>
        <p:nvGrpSpPr>
          <p:cNvPr id="4" name="Group 27"/>
          <p:cNvGrpSpPr>
            <a:grpSpLocks/>
          </p:cNvGrpSpPr>
          <p:nvPr/>
        </p:nvGrpSpPr>
        <p:grpSpPr bwMode="auto">
          <a:xfrm>
            <a:off x="304801" y="1270000"/>
            <a:ext cx="8204200" cy="1866636"/>
            <a:chOff x="192" y="960"/>
            <a:chExt cx="5168" cy="1411"/>
          </a:xfrm>
        </p:grpSpPr>
        <p:grpSp>
          <p:nvGrpSpPr>
            <p:cNvPr id="5" name="Group 28"/>
            <p:cNvGrpSpPr>
              <a:grpSpLocks/>
            </p:cNvGrpSpPr>
            <p:nvPr/>
          </p:nvGrpSpPr>
          <p:grpSpPr bwMode="auto">
            <a:xfrm>
              <a:off x="192" y="1680"/>
              <a:ext cx="5168" cy="691"/>
              <a:chOff x="192" y="1680"/>
              <a:chExt cx="5168" cy="691"/>
            </a:xfrm>
          </p:grpSpPr>
          <p:grpSp>
            <p:nvGrpSpPr>
              <p:cNvPr id="6" name="Group 29"/>
              <p:cNvGrpSpPr>
                <a:grpSpLocks/>
              </p:cNvGrpSpPr>
              <p:nvPr/>
            </p:nvGrpSpPr>
            <p:grpSpPr bwMode="auto">
              <a:xfrm>
                <a:off x="192" y="1680"/>
                <a:ext cx="3907" cy="691"/>
                <a:chOff x="192" y="1200"/>
                <a:chExt cx="3907" cy="691"/>
              </a:xfrm>
            </p:grpSpPr>
            <p:pic>
              <p:nvPicPr>
                <p:cNvPr id="251960" name="Picture 30" descr="trace_one"/>
                <p:cNvPicPr>
                  <a:picLocks noChangeAspect="1" noChangeArrowheads="1"/>
                </p:cNvPicPr>
                <p:nvPr/>
              </p:nvPicPr>
              <p:blipFill>
                <a:blip r:embed="rId4">
                  <a:clrChange>
                    <a:clrFrom>
                      <a:srgbClr val="FFFFD6"/>
                    </a:clrFrom>
                    <a:clrTo>
                      <a:srgbClr val="FFFFD6">
                        <a:alpha val="0"/>
                      </a:srgbClr>
                    </a:clrTo>
                  </a:clrChange>
                </a:blip>
                <a:srcRect/>
                <a:stretch>
                  <a:fillRect/>
                </a:stretch>
              </p:blipFill>
              <p:spPr bwMode="auto">
                <a:xfrm>
                  <a:off x="192" y="1200"/>
                  <a:ext cx="691" cy="691"/>
                </a:xfrm>
                <a:prstGeom prst="rect">
                  <a:avLst/>
                </a:prstGeom>
                <a:noFill/>
                <a:ln w="9525">
                  <a:noFill/>
                  <a:miter lim="800000"/>
                  <a:headEnd/>
                  <a:tailEnd/>
                </a:ln>
              </p:spPr>
            </p:pic>
            <p:pic>
              <p:nvPicPr>
                <p:cNvPr id="251961" name="Picture 31" descr="tracel_four"/>
                <p:cNvPicPr>
                  <a:picLocks noChangeAspect="1" noChangeArrowheads="1"/>
                </p:cNvPicPr>
                <p:nvPr/>
              </p:nvPicPr>
              <p:blipFill>
                <a:blip r:embed="rId5">
                  <a:clrChange>
                    <a:clrFrom>
                      <a:srgbClr val="FFFFD6"/>
                    </a:clrFrom>
                    <a:clrTo>
                      <a:srgbClr val="FFFFD6">
                        <a:alpha val="0"/>
                      </a:srgbClr>
                    </a:clrTo>
                  </a:clrChange>
                </a:blip>
                <a:srcRect/>
                <a:stretch>
                  <a:fillRect/>
                </a:stretch>
              </p:blipFill>
              <p:spPr bwMode="auto">
                <a:xfrm>
                  <a:off x="1776" y="1200"/>
                  <a:ext cx="691" cy="691"/>
                </a:xfrm>
                <a:prstGeom prst="rect">
                  <a:avLst/>
                </a:prstGeom>
                <a:noFill/>
                <a:ln w="9525">
                  <a:noFill/>
                  <a:miter lim="800000"/>
                  <a:headEnd/>
                  <a:tailEnd/>
                </a:ln>
              </p:spPr>
            </p:pic>
            <p:pic>
              <p:nvPicPr>
                <p:cNvPr id="251962" name="Picture 32" descr="tracel_five_two"/>
                <p:cNvPicPr>
                  <a:picLocks noChangeAspect="1" noChangeArrowheads="1"/>
                </p:cNvPicPr>
                <p:nvPr/>
              </p:nvPicPr>
              <p:blipFill>
                <a:blip r:embed="rId6">
                  <a:clrChange>
                    <a:clrFrom>
                      <a:srgbClr val="FFFFD6"/>
                    </a:clrFrom>
                    <a:clrTo>
                      <a:srgbClr val="FFFFD6">
                        <a:alpha val="0"/>
                      </a:srgbClr>
                    </a:clrTo>
                  </a:clrChange>
                </a:blip>
                <a:srcRect/>
                <a:stretch>
                  <a:fillRect/>
                </a:stretch>
              </p:blipFill>
              <p:spPr bwMode="auto">
                <a:xfrm>
                  <a:off x="941" y="1200"/>
                  <a:ext cx="691" cy="691"/>
                </a:xfrm>
                <a:prstGeom prst="rect">
                  <a:avLst/>
                </a:prstGeom>
                <a:noFill/>
                <a:ln w="9525">
                  <a:noFill/>
                  <a:miter lim="800000"/>
                  <a:headEnd/>
                  <a:tailEnd/>
                </a:ln>
              </p:spPr>
            </p:pic>
            <p:pic>
              <p:nvPicPr>
                <p:cNvPr id="251963" name="Picture 33" descr="tracel_six"/>
                <p:cNvPicPr>
                  <a:picLocks noChangeAspect="1" noChangeArrowheads="1"/>
                </p:cNvPicPr>
                <p:nvPr/>
              </p:nvPicPr>
              <p:blipFill>
                <a:blip r:embed="rId7">
                  <a:clrChange>
                    <a:clrFrom>
                      <a:srgbClr val="FFFFD6"/>
                    </a:clrFrom>
                    <a:clrTo>
                      <a:srgbClr val="FFFFD6">
                        <a:alpha val="0"/>
                      </a:srgbClr>
                    </a:clrTo>
                  </a:clrChange>
                </a:blip>
                <a:srcRect/>
                <a:stretch>
                  <a:fillRect/>
                </a:stretch>
              </p:blipFill>
              <p:spPr bwMode="auto">
                <a:xfrm>
                  <a:off x="2592" y="1200"/>
                  <a:ext cx="691" cy="691"/>
                </a:xfrm>
                <a:prstGeom prst="rect">
                  <a:avLst/>
                </a:prstGeom>
                <a:noFill/>
                <a:ln w="9525">
                  <a:noFill/>
                  <a:miter lim="800000"/>
                  <a:headEnd/>
                  <a:tailEnd/>
                </a:ln>
              </p:spPr>
            </p:pic>
            <p:pic>
              <p:nvPicPr>
                <p:cNvPr id="251964" name="Picture 34" descr="tracel_nine"/>
                <p:cNvPicPr>
                  <a:picLocks noChangeAspect="1" noChangeArrowheads="1"/>
                </p:cNvPicPr>
                <p:nvPr/>
              </p:nvPicPr>
              <p:blipFill>
                <a:blip r:embed="rId8">
                  <a:clrChange>
                    <a:clrFrom>
                      <a:srgbClr val="FFFFD6"/>
                    </a:clrFrom>
                    <a:clrTo>
                      <a:srgbClr val="FFFFD6">
                        <a:alpha val="0"/>
                      </a:srgbClr>
                    </a:clrTo>
                  </a:clrChange>
                </a:blip>
                <a:srcRect/>
                <a:stretch>
                  <a:fillRect/>
                </a:stretch>
              </p:blipFill>
              <p:spPr bwMode="auto">
                <a:xfrm>
                  <a:off x="3408" y="1200"/>
                  <a:ext cx="691" cy="691"/>
                </a:xfrm>
                <a:prstGeom prst="rect">
                  <a:avLst/>
                </a:prstGeom>
                <a:noFill/>
                <a:ln w="9525">
                  <a:noFill/>
                  <a:miter lim="800000"/>
                  <a:headEnd/>
                  <a:tailEnd/>
                </a:ln>
              </p:spPr>
            </p:pic>
          </p:grpSp>
          <p:sp>
            <p:nvSpPr>
              <p:cNvPr id="251959" name="Text Box 35"/>
              <p:cNvSpPr txBox="1">
                <a:spLocks noChangeArrowheads="1"/>
              </p:cNvSpPr>
              <p:nvPr/>
            </p:nvSpPr>
            <p:spPr bwMode="auto">
              <a:xfrm>
                <a:off x="4412" y="1876"/>
                <a:ext cx="948" cy="279"/>
              </a:xfrm>
              <a:prstGeom prst="rect">
                <a:avLst/>
              </a:prstGeom>
              <a:noFill/>
              <a:ln w="12700">
                <a:noFill/>
                <a:miter lim="800000"/>
                <a:headEnd/>
                <a:tailEnd/>
              </a:ln>
            </p:spPr>
            <p:txBody>
              <a:bodyPr wrap="none" anchor="ctr">
                <a:prstTxWarp prst="textNoShape">
                  <a:avLst/>
                </a:prstTxWarp>
                <a:spAutoFit/>
              </a:bodyPr>
              <a:lstStyle/>
              <a:p>
                <a:r>
                  <a:rPr lang="en-US">
                    <a:latin typeface="Arial" pitchFamily="-84" charset="0"/>
                  </a:rPr>
                  <a:t>PROTEOME</a:t>
                </a:r>
                <a:endParaRPr lang="en-US" b="0"/>
              </a:p>
            </p:txBody>
          </p:sp>
        </p:grpSp>
        <p:sp>
          <p:nvSpPr>
            <p:cNvPr id="251933" name="Line 36"/>
            <p:cNvSpPr>
              <a:spLocks noChangeShapeType="1"/>
            </p:cNvSpPr>
            <p:nvPr/>
          </p:nvSpPr>
          <p:spPr bwMode="auto">
            <a:xfrm>
              <a:off x="1152"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4" name="Line 37"/>
            <p:cNvSpPr>
              <a:spLocks noChangeShapeType="1"/>
            </p:cNvSpPr>
            <p:nvPr/>
          </p:nvSpPr>
          <p:spPr bwMode="auto">
            <a:xfrm flipH="1">
              <a:off x="528" y="1056"/>
              <a:ext cx="43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5" name="Line 38"/>
            <p:cNvSpPr>
              <a:spLocks noChangeShapeType="1"/>
            </p:cNvSpPr>
            <p:nvPr/>
          </p:nvSpPr>
          <p:spPr bwMode="auto">
            <a:xfrm>
              <a:off x="2112" y="1056"/>
              <a:ext cx="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6" name="Line 39"/>
            <p:cNvSpPr>
              <a:spLocks noChangeShapeType="1"/>
            </p:cNvSpPr>
            <p:nvPr/>
          </p:nvSpPr>
          <p:spPr bwMode="auto">
            <a:xfrm>
              <a:off x="2688" y="1056"/>
              <a:ext cx="240"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251937" name="Line 40"/>
            <p:cNvSpPr>
              <a:spLocks noChangeShapeType="1"/>
            </p:cNvSpPr>
            <p:nvPr/>
          </p:nvSpPr>
          <p:spPr bwMode="auto">
            <a:xfrm flipH="1">
              <a:off x="3840" y="1056"/>
              <a:ext cx="192" cy="72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grpSp>
          <p:nvGrpSpPr>
            <p:cNvPr id="7" name="Group 41"/>
            <p:cNvGrpSpPr>
              <a:grpSpLocks/>
            </p:cNvGrpSpPr>
            <p:nvPr/>
          </p:nvGrpSpPr>
          <p:grpSpPr bwMode="auto">
            <a:xfrm>
              <a:off x="912" y="960"/>
              <a:ext cx="96" cy="96"/>
              <a:chOff x="576" y="1344"/>
              <a:chExt cx="336" cy="96"/>
            </a:xfrm>
          </p:grpSpPr>
          <p:sp>
            <p:nvSpPr>
              <p:cNvPr id="251955" name="Line 42"/>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6" name="Line 43"/>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7" name="Line 44"/>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8" name="Group 45"/>
            <p:cNvGrpSpPr>
              <a:grpSpLocks/>
            </p:cNvGrpSpPr>
            <p:nvPr/>
          </p:nvGrpSpPr>
          <p:grpSpPr bwMode="auto">
            <a:xfrm>
              <a:off x="2592" y="960"/>
              <a:ext cx="192" cy="96"/>
              <a:chOff x="576" y="1344"/>
              <a:chExt cx="336" cy="96"/>
            </a:xfrm>
          </p:grpSpPr>
          <p:sp>
            <p:nvSpPr>
              <p:cNvPr id="251952" name="Line 46"/>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3" name="Line 47"/>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4" name="Line 48"/>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9" name="Group 49"/>
            <p:cNvGrpSpPr>
              <a:grpSpLocks/>
            </p:cNvGrpSpPr>
            <p:nvPr/>
          </p:nvGrpSpPr>
          <p:grpSpPr bwMode="auto">
            <a:xfrm>
              <a:off x="1968" y="960"/>
              <a:ext cx="240" cy="96"/>
              <a:chOff x="576" y="1344"/>
              <a:chExt cx="336" cy="96"/>
            </a:xfrm>
          </p:grpSpPr>
          <p:sp>
            <p:nvSpPr>
              <p:cNvPr id="251949" name="Line 50"/>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0" name="Line 51"/>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51" name="Line 52"/>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10" name="Group 53"/>
            <p:cNvGrpSpPr>
              <a:grpSpLocks/>
            </p:cNvGrpSpPr>
            <p:nvPr/>
          </p:nvGrpSpPr>
          <p:grpSpPr bwMode="auto">
            <a:xfrm>
              <a:off x="1104" y="960"/>
              <a:ext cx="144" cy="96"/>
              <a:chOff x="576" y="1344"/>
              <a:chExt cx="336" cy="96"/>
            </a:xfrm>
          </p:grpSpPr>
          <p:sp>
            <p:nvSpPr>
              <p:cNvPr id="251946" name="Line 54"/>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7" name="Line 55"/>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8" name="Line 56"/>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nvGrpSpPr>
            <p:cNvPr id="11" name="Group 57"/>
            <p:cNvGrpSpPr>
              <a:grpSpLocks/>
            </p:cNvGrpSpPr>
            <p:nvPr/>
          </p:nvGrpSpPr>
          <p:grpSpPr bwMode="auto">
            <a:xfrm>
              <a:off x="3984" y="960"/>
              <a:ext cx="144" cy="96"/>
              <a:chOff x="576" y="1344"/>
              <a:chExt cx="336" cy="96"/>
            </a:xfrm>
          </p:grpSpPr>
          <p:sp>
            <p:nvSpPr>
              <p:cNvPr id="251943" name="Line 58"/>
              <p:cNvSpPr>
                <a:spLocks noChangeShapeType="1"/>
              </p:cNvSpPr>
              <p:nvPr/>
            </p:nvSpPr>
            <p:spPr bwMode="auto">
              <a:xfrm>
                <a:off x="576"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4" name="Line 59"/>
              <p:cNvSpPr>
                <a:spLocks noChangeShapeType="1"/>
              </p:cNvSpPr>
              <p:nvPr/>
            </p:nvSpPr>
            <p:spPr bwMode="auto">
              <a:xfrm>
                <a:off x="576" y="1440"/>
                <a:ext cx="336"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251945" name="Line 60"/>
              <p:cNvSpPr>
                <a:spLocks noChangeShapeType="1"/>
              </p:cNvSpPr>
              <p:nvPr/>
            </p:nvSpPr>
            <p:spPr bwMode="auto">
              <a:xfrm>
                <a:off x="912" y="1344"/>
                <a:ext cx="0" cy="96"/>
              </a:xfrm>
              <a:prstGeom prst="line">
                <a:avLst/>
              </a:prstGeom>
              <a:noFill/>
              <a:ln w="12700">
                <a:solidFill>
                  <a:schemeClr val="tx1"/>
                </a:solidFill>
                <a:round/>
                <a:headEnd/>
                <a:tailEnd/>
              </a:ln>
            </p:spPr>
            <p:txBody>
              <a:bodyPr wrap="none" anchor="ctr">
                <a:prstTxWarp prst="textNoShape">
                  <a:avLst/>
                </a:prstTxWarp>
              </a:bodyPr>
              <a:lstStyle/>
              <a:p>
                <a:endParaRPr lang="en-US"/>
              </a:p>
            </p:txBody>
          </p:sp>
        </p:grpSp>
      </p:grpSp>
      <p:grpSp>
        <p:nvGrpSpPr>
          <p:cNvPr id="12" name="Group 61"/>
          <p:cNvGrpSpPr>
            <a:grpSpLocks/>
          </p:cNvGrpSpPr>
          <p:nvPr/>
        </p:nvGrpSpPr>
        <p:grpSpPr bwMode="auto">
          <a:xfrm>
            <a:off x="1" y="22490"/>
            <a:ext cx="8358188" cy="1247510"/>
            <a:chOff x="0" y="17"/>
            <a:chExt cx="5265" cy="943"/>
          </a:xfrm>
        </p:grpSpPr>
        <p:sp>
          <p:nvSpPr>
            <p:cNvPr id="251925" name="Text Box 62"/>
            <p:cNvSpPr txBox="1">
              <a:spLocks noChangeArrowheads="1"/>
            </p:cNvSpPr>
            <p:nvPr/>
          </p:nvSpPr>
          <p:spPr bwMode="auto">
            <a:xfrm>
              <a:off x="4502" y="484"/>
              <a:ext cx="763" cy="279"/>
            </a:xfrm>
            <a:prstGeom prst="rect">
              <a:avLst/>
            </a:prstGeom>
            <a:noFill/>
            <a:ln w="12700">
              <a:noFill/>
              <a:miter lim="800000"/>
              <a:headEnd/>
              <a:tailEnd/>
            </a:ln>
          </p:spPr>
          <p:txBody>
            <a:bodyPr wrap="none" anchor="ctr">
              <a:prstTxWarp prst="textNoShape">
                <a:avLst/>
              </a:prstTxWarp>
              <a:spAutoFit/>
            </a:bodyPr>
            <a:lstStyle/>
            <a:p>
              <a:r>
                <a:rPr lang="en-US">
                  <a:latin typeface="Arial" pitchFamily="-84" charset="0"/>
                </a:rPr>
                <a:t>GENOME</a:t>
              </a:r>
              <a:endParaRPr lang="en-US" b="0"/>
            </a:p>
          </p:txBody>
        </p:sp>
        <p:graphicFrame>
          <p:nvGraphicFramePr>
            <p:cNvPr id="251906" name="Object 2"/>
            <p:cNvGraphicFramePr>
              <a:graphicFrameLocks noChangeAspect="1"/>
            </p:cNvGraphicFramePr>
            <p:nvPr/>
          </p:nvGraphicFramePr>
          <p:xfrm>
            <a:off x="384" y="756"/>
            <a:ext cx="3744" cy="204"/>
          </p:xfrm>
          <a:graphic>
            <a:graphicData uri="http://schemas.openxmlformats.org/presentationml/2006/ole">
              <mc:AlternateContent xmlns:mc="http://schemas.openxmlformats.org/markup-compatibility/2006">
                <mc:Choice xmlns:v="urn:schemas-microsoft-com:vml" Requires="v">
                  <p:oleObj spid="_x0000_s419966" name="Photo Editor Photo" r:id="rId9" imgW="7201905" imgH="323981" progId="">
                    <p:embed/>
                  </p:oleObj>
                </mc:Choice>
                <mc:Fallback>
                  <p:oleObj name="Photo Editor Photo" r:id="rId9" imgW="7201905" imgH="323981" progId="">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 y="756"/>
                          <a:ext cx="3744" cy="20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51907" name="Object 3"/>
            <p:cNvGraphicFramePr>
              <a:graphicFrameLocks noChangeAspect="1"/>
            </p:cNvGraphicFramePr>
            <p:nvPr/>
          </p:nvGraphicFramePr>
          <p:xfrm>
            <a:off x="23" y="17"/>
            <a:ext cx="553" cy="740"/>
          </p:xfrm>
          <a:graphic>
            <a:graphicData uri="http://schemas.openxmlformats.org/presentationml/2006/ole">
              <mc:AlternateContent xmlns:mc="http://schemas.openxmlformats.org/markup-compatibility/2006">
                <mc:Choice xmlns:v="urn:schemas-microsoft-com:vml" Requires="v">
                  <p:oleObj spid="_x0000_s419967" name="Photo Editor Photo" r:id="rId11" imgW="1209524" imgH="1619476" progId="">
                    <p:embed/>
                  </p:oleObj>
                </mc:Choice>
                <mc:Fallback>
                  <p:oleObj name="Photo Editor Photo" r:id="rId11" imgW="1209524" imgH="1619476" progId="">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 y="17"/>
                          <a:ext cx="553" cy="7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51926" name="Freeform 65"/>
            <p:cNvSpPr>
              <a:spLocks/>
            </p:cNvSpPr>
            <p:nvPr/>
          </p:nvSpPr>
          <p:spPr bwMode="auto">
            <a:xfrm>
              <a:off x="0" y="234"/>
              <a:ext cx="117" cy="165"/>
            </a:xfrm>
            <a:custGeom>
              <a:avLst/>
              <a:gdLst>
                <a:gd name="T0" fmla="*/ 3 w 117"/>
                <a:gd name="T1" fmla="*/ 0 h 165"/>
                <a:gd name="T2" fmla="*/ 57 w 117"/>
                <a:gd name="T3" fmla="*/ 54 h 165"/>
                <a:gd name="T4" fmla="*/ 84 w 117"/>
                <a:gd name="T5" fmla="*/ 75 h 165"/>
                <a:gd name="T6" fmla="*/ 117 w 117"/>
                <a:gd name="T7" fmla="*/ 105 h 165"/>
                <a:gd name="T8" fmla="*/ 72 w 117"/>
                <a:gd name="T9" fmla="*/ 156 h 165"/>
                <a:gd name="T10" fmla="*/ 36 w 117"/>
                <a:gd name="T11" fmla="*/ 126 h 165"/>
                <a:gd name="T12" fmla="*/ 21 w 117"/>
                <a:gd name="T13" fmla="*/ 99 h 165"/>
                <a:gd name="T14" fmla="*/ 3 w 117"/>
                <a:gd name="T15" fmla="*/ 54 h 165"/>
                <a:gd name="T16" fmla="*/ 6 w 117"/>
                <a:gd name="T17" fmla="*/ 36 h 165"/>
                <a:gd name="T18" fmla="*/ 0 w 117"/>
                <a:gd name="T19" fmla="*/ 18 h 165"/>
                <a:gd name="T20" fmla="*/ 3 w 117"/>
                <a:gd name="T21" fmla="*/ 0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7"/>
                <a:gd name="T34" fmla="*/ 0 h 165"/>
                <a:gd name="T35" fmla="*/ 117 w 11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7" h="165">
                  <a:moveTo>
                    <a:pt x="3" y="0"/>
                  </a:moveTo>
                  <a:cubicBezTo>
                    <a:pt x="34" y="6"/>
                    <a:pt x="33" y="37"/>
                    <a:pt x="57" y="54"/>
                  </a:cubicBezTo>
                  <a:cubicBezTo>
                    <a:pt x="68" y="62"/>
                    <a:pt x="76" y="65"/>
                    <a:pt x="84" y="75"/>
                  </a:cubicBezTo>
                  <a:cubicBezTo>
                    <a:pt x="88" y="81"/>
                    <a:pt x="117" y="105"/>
                    <a:pt x="117" y="105"/>
                  </a:cubicBezTo>
                  <a:cubicBezTo>
                    <a:pt x="115" y="131"/>
                    <a:pt x="99" y="165"/>
                    <a:pt x="72" y="156"/>
                  </a:cubicBezTo>
                  <a:cubicBezTo>
                    <a:pt x="61" y="145"/>
                    <a:pt x="47" y="137"/>
                    <a:pt x="36" y="126"/>
                  </a:cubicBezTo>
                  <a:cubicBezTo>
                    <a:pt x="34" y="119"/>
                    <a:pt x="22" y="101"/>
                    <a:pt x="21" y="99"/>
                  </a:cubicBezTo>
                  <a:cubicBezTo>
                    <a:pt x="16" y="83"/>
                    <a:pt x="12" y="68"/>
                    <a:pt x="3" y="54"/>
                  </a:cubicBezTo>
                  <a:cubicBezTo>
                    <a:pt x="4" y="48"/>
                    <a:pt x="7" y="42"/>
                    <a:pt x="6" y="36"/>
                  </a:cubicBezTo>
                  <a:cubicBezTo>
                    <a:pt x="5" y="30"/>
                    <a:pt x="0" y="18"/>
                    <a:pt x="0" y="18"/>
                  </a:cubicBezTo>
                  <a:cubicBezTo>
                    <a:pt x="3" y="4"/>
                    <a:pt x="3" y="10"/>
                    <a:pt x="3"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nvGrpSpPr>
            <p:cNvPr id="13" name="Group 66"/>
            <p:cNvGrpSpPr>
              <a:grpSpLocks/>
            </p:cNvGrpSpPr>
            <p:nvPr/>
          </p:nvGrpSpPr>
          <p:grpSpPr bwMode="auto">
            <a:xfrm>
              <a:off x="2544" y="69"/>
              <a:ext cx="1572" cy="699"/>
              <a:chOff x="2544" y="69"/>
              <a:chExt cx="1572" cy="699"/>
            </a:xfrm>
          </p:grpSpPr>
          <p:graphicFrame>
            <p:nvGraphicFramePr>
              <p:cNvPr id="251909" name="Object 5"/>
              <p:cNvGraphicFramePr>
                <a:graphicFrameLocks noChangeAspect="1"/>
              </p:cNvGraphicFramePr>
              <p:nvPr/>
            </p:nvGraphicFramePr>
            <p:xfrm>
              <a:off x="2544" y="128"/>
              <a:ext cx="1572" cy="640"/>
            </p:xfrm>
            <a:graphic>
              <a:graphicData uri="http://schemas.openxmlformats.org/presentationml/2006/ole">
                <mc:AlternateContent xmlns:mc="http://schemas.openxmlformats.org/markup-compatibility/2006">
                  <mc:Choice xmlns:v="urn:schemas-microsoft-com:vml" Requires="v">
                    <p:oleObj spid="_x0000_s419968" name="Photo Editor Photo" r:id="rId13" imgW="2924583" imgH="1190476" progId="">
                      <p:embed/>
                    </p:oleObj>
                  </mc:Choice>
                  <mc:Fallback>
                    <p:oleObj name="Photo Editor Photo" r:id="rId13" imgW="2924583" imgH="1190476" progId="">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4" y="128"/>
                            <a:ext cx="1572" cy="64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51931" name="Rectangle 68"/>
              <p:cNvSpPr>
                <a:spLocks noChangeArrowheads="1"/>
              </p:cNvSpPr>
              <p:nvPr/>
            </p:nvSpPr>
            <p:spPr bwMode="auto">
              <a:xfrm>
                <a:off x="2688" y="69"/>
                <a:ext cx="1248" cy="96"/>
              </a:xfrm>
              <a:prstGeom prst="rect">
                <a:avLst/>
              </a:prstGeom>
              <a:solidFill>
                <a:schemeClr val="bg1"/>
              </a:solidFill>
              <a:ln w="12700">
                <a:noFill/>
                <a:miter lim="800000"/>
                <a:headEnd/>
                <a:tailEnd/>
              </a:ln>
            </p:spPr>
            <p:txBody>
              <a:bodyPr wrap="none" anchor="ctr">
                <a:prstTxWarp prst="textNoShape">
                  <a:avLst/>
                </a:prstTxWarp>
              </a:bodyPr>
              <a:lstStyle/>
              <a:p>
                <a:endParaRPr lang="hu-HU"/>
              </a:p>
            </p:txBody>
          </p:sp>
        </p:grpSp>
        <p:grpSp>
          <p:nvGrpSpPr>
            <p:cNvPr id="14" name="Group 69"/>
            <p:cNvGrpSpPr>
              <a:grpSpLocks/>
            </p:cNvGrpSpPr>
            <p:nvPr/>
          </p:nvGrpSpPr>
          <p:grpSpPr bwMode="auto">
            <a:xfrm>
              <a:off x="1116" y="198"/>
              <a:ext cx="900" cy="378"/>
              <a:chOff x="1200" y="192"/>
              <a:chExt cx="900" cy="378"/>
            </a:xfrm>
          </p:grpSpPr>
          <p:graphicFrame>
            <p:nvGraphicFramePr>
              <p:cNvPr id="251908" name="Object 4"/>
              <p:cNvGraphicFramePr>
                <a:graphicFrameLocks noChangeAspect="1"/>
              </p:cNvGraphicFramePr>
              <p:nvPr/>
            </p:nvGraphicFramePr>
            <p:xfrm>
              <a:off x="1200" y="192"/>
              <a:ext cx="900" cy="348"/>
            </p:xfrm>
            <a:graphic>
              <a:graphicData uri="http://schemas.openxmlformats.org/presentationml/2006/ole">
                <mc:AlternateContent xmlns:mc="http://schemas.openxmlformats.org/markup-compatibility/2006">
                  <mc:Choice xmlns:v="urn:schemas-microsoft-com:vml" Requires="v">
                    <p:oleObj spid="_x0000_s419969" name="Photo Editor Photo" r:id="rId15" imgW="1428949" imgH="552527" progId="">
                      <p:embed/>
                    </p:oleObj>
                  </mc:Choice>
                  <mc:Fallback>
                    <p:oleObj name="Photo Editor Photo" r:id="rId15" imgW="1428949" imgH="552527" progId="">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0" y="192"/>
                            <a:ext cx="900" cy="34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51929" name="Freeform 71"/>
              <p:cNvSpPr>
                <a:spLocks/>
              </p:cNvSpPr>
              <p:nvPr/>
            </p:nvSpPr>
            <p:spPr bwMode="auto">
              <a:xfrm>
                <a:off x="1200" y="480"/>
                <a:ext cx="99" cy="69"/>
              </a:xfrm>
              <a:custGeom>
                <a:avLst/>
                <a:gdLst>
                  <a:gd name="T0" fmla="*/ 0 w 99"/>
                  <a:gd name="T1" fmla="*/ 0 h 69"/>
                  <a:gd name="T2" fmla="*/ 81 w 99"/>
                  <a:gd name="T3" fmla="*/ 27 h 69"/>
                  <a:gd name="T4" fmla="*/ 81 w 99"/>
                  <a:gd name="T5" fmla="*/ 57 h 69"/>
                  <a:gd name="T6" fmla="*/ 63 w 99"/>
                  <a:gd name="T7" fmla="*/ 69 h 69"/>
                  <a:gd name="T8" fmla="*/ 33 w 99"/>
                  <a:gd name="T9" fmla="*/ 66 h 69"/>
                  <a:gd name="T10" fmla="*/ 12 w 99"/>
                  <a:gd name="T11" fmla="*/ 39 h 69"/>
                  <a:gd name="T12" fmla="*/ 0 w 99"/>
                  <a:gd name="T13" fmla="*/ 0 h 69"/>
                  <a:gd name="T14" fmla="*/ 0 60000 65536"/>
                  <a:gd name="T15" fmla="*/ 0 60000 65536"/>
                  <a:gd name="T16" fmla="*/ 0 60000 65536"/>
                  <a:gd name="T17" fmla="*/ 0 60000 65536"/>
                  <a:gd name="T18" fmla="*/ 0 60000 65536"/>
                  <a:gd name="T19" fmla="*/ 0 60000 65536"/>
                  <a:gd name="T20" fmla="*/ 0 60000 65536"/>
                  <a:gd name="T21" fmla="*/ 0 w 99"/>
                  <a:gd name="T22" fmla="*/ 0 h 69"/>
                  <a:gd name="T23" fmla="*/ 99 w 99"/>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69">
                    <a:moveTo>
                      <a:pt x="0" y="0"/>
                    </a:moveTo>
                    <a:cubicBezTo>
                      <a:pt x="32" y="11"/>
                      <a:pt x="48" y="23"/>
                      <a:pt x="81" y="27"/>
                    </a:cubicBezTo>
                    <a:cubicBezTo>
                      <a:pt x="96" y="32"/>
                      <a:pt x="99" y="45"/>
                      <a:pt x="81" y="57"/>
                    </a:cubicBezTo>
                    <a:cubicBezTo>
                      <a:pt x="75" y="61"/>
                      <a:pt x="63" y="69"/>
                      <a:pt x="63" y="69"/>
                    </a:cubicBezTo>
                    <a:cubicBezTo>
                      <a:pt x="53" y="68"/>
                      <a:pt x="43" y="69"/>
                      <a:pt x="33" y="66"/>
                    </a:cubicBezTo>
                    <a:cubicBezTo>
                      <a:pt x="22" y="63"/>
                      <a:pt x="12" y="39"/>
                      <a:pt x="12" y="39"/>
                    </a:cubicBezTo>
                    <a:cubicBezTo>
                      <a:pt x="9" y="25"/>
                      <a:pt x="5" y="14"/>
                      <a:pt x="0"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sp>
            <p:nvSpPr>
              <p:cNvPr id="251930" name="Freeform 72"/>
              <p:cNvSpPr>
                <a:spLocks/>
              </p:cNvSpPr>
              <p:nvPr/>
            </p:nvSpPr>
            <p:spPr bwMode="auto">
              <a:xfrm>
                <a:off x="1510" y="414"/>
                <a:ext cx="110" cy="156"/>
              </a:xfrm>
              <a:custGeom>
                <a:avLst/>
                <a:gdLst>
                  <a:gd name="T0" fmla="*/ 62 w 110"/>
                  <a:gd name="T1" fmla="*/ 0 h 156"/>
                  <a:gd name="T2" fmla="*/ 23 w 110"/>
                  <a:gd name="T3" fmla="*/ 45 h 156"/>
                  <a:gd name="T4" fmla="*/ 50 w 110"/>
                  <a:gd name="T5" fmla="*/ 156 h 156"/>
                  <a:gd name="T6" fmla="*/ 89 w 110"/>
                  <a:gd name="T7" fmla="*/ 150 h 156"/>
                  <a:gd name="T8" fmla="*/ 83 w 110"/>
                  <a:gd name="T9" fmla="*/ 72 h 156"/>
                  <a:gd name="T10" fmla="*/ 74 w 110"/>
                  <a:gd name="T11" fmla="*/ 27 h 156"/>
                  <a:gd name="T12" fmla="*/ 65 w 110"/>
                  <a:gd name="T13" fmla="*/ 9 h 156"/>
                  <a:gd name="T14" fmla="*/ 62 w 110"/>
                  <a:gd name="T15" fmla="*/ 0 h 156"/>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156"/>
                  <a:gd name="T26" fmla="*/ 110 w 110"/>
                  <a:gd name="T27" fmla="*/ 156 h 1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156">
                    <a:moveTo>
                      <a:pt x="62" y="0"/>
                    </a:moveTo>
                    <a:cubicBezTo>
                      <a:pt x="43" y="14"/>
                      <a:pt x="31" y="22"/>
                      <a:pt x="23" y="45"/>
                    </a:cubicBezTo>
                    <a:cubicBezTo>
                      <a:pt x="27" y="115"/>
                      <a:pt x="0" y="143"/>
                      <a:pt x="50" y="156"/>
                    </a:cubicBezTo>
                    <a:cubicBezTo>
                      <a:pt x="63" y="154"/>
                      <a:pt x="77" y="154"/>
                      <a:pt x="89" y="150"/>
                    </a:cubicBezTo>
                    <a:cubicBezTo>
                      <a:pt x="110" y="143"/>
                      <a:pt x="89" y="89"/>
                      <a:pt x="83" y="72"/>
                    </a:cubicBezTo>
                    <a:cubicBezTo>
                      <a:pt x="81" y="56"/>
                      <a:pt x="78" y="42"/>
                      <a:pt x="74" y="27"/>
                    </a:cubicBezTo>
                    <a:cubicBezTo>
                      <a:pt x="70" y="12"/>
                      <a:pt x="72" y="24"/>
                      <a:pt x="65" y="9"/>
                    </a:cubicBezTo>
                    <a:cubicBezTo>
                      <a:pt x="64" y="6"/>
                      <a:pt x="62" y="0"/>
                      <a:pt x="62" y="0"/>
                    </a:cubicBezTo>
                    <a:close/>
                  </a:path>
                </a:pathLst>
              </a:custGeom>
              <a:solidFill>
                <a:schemeClr val="bg1"/>
              </a:solidFill>
              <a:ln w="12700">
                <a:noFill/>
                <a:round/>
                <a:headEnd/>
                <a:tailEnd/>
              </a:ln>
            </p:spPr>
            <p:txBody>
              <a:bodyPr wrap="none" anchor="ctr">
                <a:prstTxWarp prst="textNoShape">
                  <a:avLst/>
                </a:prstTxWarp>
              </a:bodyPr>
              <a:lstStyle/>
              <a:p>
                <a:endParaRPr lang="hu-HU"/>
              </a:p>
            </p:txBody>
          </p:sp>
        </p:grpSp>
      </p:grpSp>
      <p:grpSp>
        <p:nvGrpSpPr>
          <p:cNvPr id="15" name="Group 73"/>
          <p:cNvGrpSpPr>
            <a:grpSpLocks/>
          </p:cNvGrpSpPr>
          <p:nvPr/>
        </p:nvGrpSpPr>
        <p:grpSpPr bwMode="auto">
          <a:xfrm>
            <a:off x="76200" y="3111500"/>
            <a:ext cx="8888413" cy="2570428"/>
            <a:chOff x="48" y="2352"/>
            <a:chExt cx="5599" cy="1943"/>
          </a:xfrm>
        </p:grpSpPr>
        <p:pic>
          <p:nvPicPr>
            <p:cNvPr id="251916" name="Picture 74" descr="Untitled"/>
            <p:cNvPicPr>
              <a:picLocks noChangeAspect="1" noChangeArrowheads="1"/>
            </p:cNvPicPr>
            <p:nvPr/>
          </p:nvPicPr>
          <p:blipFill>
            <a:blip r:embed="rId17">
              <a:clrChange>
                <a:clrFrom>
                  <a:srgbClr val="E8F2FC"/>
                </a:clrFrom>
                <a:clrTo>
                  <a:srgbClr val="E8F2FC">
                    <a:alpha val="0"/>
                  </a:srgbClr>
                </a:clrTo>
              </a:clrChange>
            </a:blip>
            <a:srcRect b="31305"/>
            <a:stretch>
              <a:fillRect/>
            </a:stretch>
          </p:blipFill>
          <p:spPr bwMode="auto">
            <a:xfrm>
              <a:off x="48" y="2976"/>
              <a:ext cx="4272" cy="1319"/>
            </a:xfrm>
            <a:prstGeom prst="rect">
              <a:avLst/>
            </a:prstGeom>
            <a:noFill/>
            <a:ln w="9525">
              <a:noFill/>
              <a:miter lim="800000"/>
              <a:headEnd/>
              <a:tailEnd/>
            </a:ln>
          </p:spPr>
        </p:pic>
        <p:sp>
          <p:nvSpPr>
            <p:cNvPr id="251917" name="Rectangle 75"/>
            <p:cNvSpPr>
              <a:spLocks noChangeArrowheads="1"/>
            </p:cNvSpPr>
            <p:nvPr/>
          </p:nvSpPr>
          <p:spPr bwMode="auto">
            <a:xfrm>
              <a:off x="1776" y="4128"/>
              <a:ext cx="816" cy="96"/>
            </a:xfrm>
            <a:prstGeom prst="rect">
              <a:avLst/>
            </a:prstGeom>
            <a:solidFill>
              <a:srgbClr val="CCFFFF"/>
            </a:solidFill>
            <a:ln w="12700">
              <a:solidFill>
                <a:schemeClr val="tx1"/>
              </a:solidFill>
              <a:miter lim="800000"/>
              <a:headEnd/>
              <a:tailEnd/>
            </a:ln>
          </p:spPr>
          <p:txBody>
            <a:bodyPr wrap="none" anchor="ctr">
              <a:prstTxWarp prst="textNoShape">
                <a:avLst/>
              </a:prstTxWarp>
            </a:bodyPr>
            <a:lstStyle/>
            <a:p>
              <a:r>
                <a:rPr lang="en-US" sz="1000">
                  <a:latin typeface="Arial" pitchFamily="-84" charset="0"/>
                </a:rPr>
                <a:t>Citrate Cycle</a:t>
              </a:r>
              <a:endParaRPr lang="en-US" sz="800"/>
            </a:p>
          </p:txBody>
        </p:sp>
        <p:sp>
          <p:nvSpPr>
            <p:cNvPr id="251918" name="Line 76"/>
            <p:cNvSpPr>
              <a:spLocks noChangeShapeType="1"/>
            </p:cNvSpPr>
            <p:nvPr/>
          </p:nvSpPr>
          <p:spPr bwMode="auto">
            <a:xfrm>
              <a:off x="624" y="2352"/>
              <a:ext cx="336" cy="148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19" name="Line 77"/>
            <p:cNvSpPr>
              <a:spLocks noChangeShapeType="1"/>
            </p:cNvSpPr>
            <p:nvPr/>
          </p:nvSpPr>
          <p:spPr bwMode="auto">
            <a:xfrm>
              <a:off x="1248" y="2352"/>
              <a:ext cx="192" cy="1104"/>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0" name="Line 78"/>
            <p:cNvSpPr>
              <a:spLocks noChangeShapeType="1"/>
            </p:cNvSpPr>
            <p:nvPr/>
          </p:nvSpPr>
          <p:spPr bwMode="auto">
            <a:xfrm flipH="1">
              <a:off x="2064" y="2352"/>
              <a:ext cx="0" cy="1008"/>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1" name="Line 79"/>
            <p:cNvSpPr>
              <a:spLocks noChangeShapeType="1"/>
            </p:cNvSpPr>
            <p:nvPr/>
          </p:nvSpPr>
          <p:spPr bwMode="auto">
            <a:xfrm flipH="1">
              <a:off x="2736" y="2352"/>
              <a:ext cx="240" cy="816"/>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2" name="Line 80"/>
            <p:cNvSpPr>
              <a:spLocks noChangeShapeType="1"/>
            </p:cNvSpPr>
            <p:nvPr/>
          </p:nvSpPr>
          <p:spPr bwMode="auto">
            <a:xfrm flipH="1">
              <a:off x="3312" y="2352"/>
              <a:ext cx="480" cy="1440"/>
            </a:xfrm>
            <a:prstGeom prst="line">
              <a:avLst/>
            </a:prstGeom>
            <a:noFill/>
            <a:ln w="12700">
              <a:solidFill>
                <a:srgbClr val="3366FF"/>
              </a:solidFill>
              <a:round/>
              <a:headEnd/>
              <a:tailEnd/>
            </a:ln>
          </p:spPr>
          <p:txBody>
            <a:bodyPr wrap="none" anchor="ctr">
              <a:prstTxWarp prst="textNoShape">
                <a:avLst/>
              </a:prstTxWarp>
            </a:bodyPr>
            <a:lstStyle/>
            <a:p>
              <a:endParaRPr lang="en-US"/>
            </a:p>
          </p:txBody>
        </p:sp>
        <p:sp>
          <p:nvSpPr>
            <p:cNvPr id="251923" name="Text Box 81"/>
            <p:cNvSpPr txBox="1">
              <a:spLocks noChangeArrowheads="1"/>
            </p:cNvSpPr>
            <p:nvPr/>
          </p:nvSpPr>
          <p:spPr bwMode="auto">
            <a:xfrm>
              <a:off x="4346" y="3124"/>
              <a:ext cx="1059" cy="279"/>
            </a:xfrm>
            <a:prstGeom prst="rect">
              <a:avLst/>
            </a:prstGeom>
            <a:noFill/>
            <a:ln w="12700">
              <a:noFill/>
              <a:miter lim="800000"/>
              <a:headEnd/>
              <a:tailEnd/>
            </a:ln>
          </p:spPr>
          <p:txBody>
            <a:bodyPr wrap="none" anchor="ctr">
              <a:prstTxWarp prst="textNoShape">
                <a:avLst/>
              </a:prstTxWarp>
              <a:spAutoFit/>
            </a:bodyPr>
            <a:lstStyle/>
            <a:p>
              <a:r>
                <a:rPr lang="en-US">
                  <a:latin typeface="Arial" pitchFamily="-84" charset="0"/>
                </a:rPr>
                <a:t>METABOLISM</a:t>
              </a:r>
              <a:endParaRPr lang="en-US" b="0"/>
            </a:p>
          </p:txBody>
        </p:sp>
        <p:sp>
          <p:nvSpPr>
            <p:cNvPr id="251924" name="Text Box 82"/>
            <p:cNvSpPr txBox="1">
              <a:spLocks noChangeArrowheads="1"/>
            </p:cNvSpPr>
            <p:nvPr/>
          </p:nvSpPr>
          <p:spPr bwMode="auto">
            <a:xfrm>
              <a:off x="4464" y="3567"/>
              <a:ext cx="1183" cy="489"/>
            </a:xfrm>
            <a:prstGeom prst="rect">
              <a:avLst/>
            </a:prstGeom>
            <a:noFill/>
            <a:ln w="12700">
              <a:noFill/>
              <a:miter lim="800000"/>
              <a:headEnd/>
              <a:tailEnd/>
            </a:ln>
          </p:spPr>
          <p:txBody>
            <a:bodyPr anchor="ctr">
              <a:prstTxWarp prst="textNoShape">
                <a:avLst/>
              </a:prstTxWarp>
              <a:spAutoFit/>
            </a:bodyPr>
            <a:lstStyle/>
            <a:p>
              <a:r>
                <a:rPr lang="en-US"/>
                <a:t>Bio-chemical reactions</a:t>
              </a:r>
            </a:p>
          </p:txBody>
        </p:sp>
      </p:grpSp>
      <p:sp>
        <p:nvSpPr>
          <p:cNvPr id="251915" name="Rectangle 83"/>
          <p:cNvSpPr>
            <a:spLocks noGrp="1" noChangeArrowheads="1"/>
          </p:cNvSpPr>
          <p:nvPr>
            <p:ph type="title" idx="4294967295"/>
          </p:nvPr>
        </p:nvSpPr>
        <p:spPr>
          <a:xfrm>
            <a:off x="685800" y="-1016000"/>
            <a:ext cx="7772400" cy="952500"/>
          </a:xfrm>
        </p:spPr>
        <p:txBody>
          <a:bodyPr/>
          <a:lstStyle/>
          <a:p>
            <a:r>
              <a:rPr lang="en-US">
                <a:ea typeface="ＭＳ Ｐゴシック" charset="0"/>
                <a:cs typeface="ＭＳ Ｐゴシック" charset="0"/>
              </a:rPr>
              <a:t>Bio-Map</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Text Box 2"/>
          <p:cNvSpPr txBox="1">
            <a:spLocks noChangeArrowheads="1"/>
          </p:cNvSpPr>
          <p:nvPr/>
        </p:nvSpPr>
        <p:spPr bwMode="auto">
          <a:xfrm>
            <a:off x="457200" y="152136"/>
            <a:ext cx="3886200" cy="584776"/>
          </a:xfrm>
          <a:prstGeom prst="rect">
            <a:avLst/>
          </a:prstGeom>
          <a:noFill/>
          <a:ln w="9525">
            <a:noFill/>
            <a:miter lim="800000"/>
            <a:headEnd/>
            <a:tailEnd/>
          </a:ln>
        </p:spPr>
        <p:txBody>
          <a:bodyPr>
            <a:prstTxWarp prst="textNoShape">
              <a:avLst/>
            </a:prstTxWarp>
            <a:spAutoFit/>
          </a:bodyPr>
          <a:lstStyle/>
          <a:p>
            <a:r>
              <a:rPr lang="en-US" sz="3200" b="0">
                <a:solidFill>
                  <a:srgbClr val="FF0000"/>
                </a:solidFill>
                <a:latin typeface="Arial" pitchFamily="-84" charset="0"/>
                <a:ea typeface="ＭＳ Ｐゴシック" charset="0"/>
                <a:cs typeface="ＭＳ Ｐゴシック" charset="0"/>
              </a:rPr>
              <a:t>Metabolic Network</a:t>
            </a:r>
            <a:endParaRPr lang="en-US" sz="3200" b="0">
              <a:latin typeface="Arial" pitchFamily="-84" charset="0"/>
              <a:ea typeface="ＭＳ Ｐゴシック" charset="0"/>
              <a:cs typeface="ＭＳ Ｐゴシック" charset="0"/>
            </a:endParaRPr>
          </a:p>
        </p:txBody>
      </p:sp>
      <p:sp>
        <p:nvSpPr>
          <p:cNvPr id="253956" name="Rectangle 3"/>
          <p:cNvSpPr>
            <a:spLocks noGrp="1" noChangeArrowheads="1"/>
          </p:cNvSpPr>
          <p:nvPr>
            <p:ph type="title" idx="4294967295"/>
          </p:nvPr>
        </p:nvSpPr>
        <p:spPr>
          <a:xfrm>
            <a:off x="685800" y="-1143000"/>
            <a:ext cx="7772400" cy="952500"/>
          </a:xfrm>
        </p:spPr>
        <p:txBody>
          <a:bodyPr/>
          <a:lstStyle/>
          <a:p>
            <a:pPr eaLnBrk="1" hangingPunct="1"/>
            <a:r>
              <a:rPr lang="en-US">
                <a:cs typeface="ＭＳ Ｐゴシック" charset="0"/>
              </a:rPr>
              <a:t>Metab-movie</a:t>
            </a:r>
          </a:p>
        </p:txBody>
      </p:sp>
      <p:pic>
        <p:nvPicPr>
          <p:cNvPr id="253957" name="Picture 5" descr="/Users/alb/Desktop/TALKS/Mindentudas Egyeteme/full.avi">
            <a:hlinkClick r:id="" action="ppaction://media"/>
          </p:cNvPr>
          <p:cNvPicPr/>
          <p:nvPr>
            <a:videoFile r:link="rId3"/>
            <p:extLst>
              <p:ext uri="{DAA4B4D4-6D71-4841-9C94-3DE7FCFB9230}">
                <p14:media xmlns:p14="http://schemas.microsoft.com/office/powerpoint/2010/main" r:link="rId2"/>
              </p:ext>
            </p:extLst>
          </p:nvPr>
        </p:nvPicPr>
        <p:blipFill>
          <a:blip r:embed="rId5"/>
          <a:srcRect/>
          <a:stretch>
            <a:fillRect/>
          </a:stretch>
        </p:blipFill>
        <p:spPr bwMode="auto">
          <a:xfrm>
            <a:off x="228600" y="1143000"/>
            <a:ext cx="4419600" cy="3492500"/>
          </a:xfrm>
          <a:prstGeom prst="rect">
            <a:avLst/>
          </a:prstGeom>
          <a:noFill/>
          <a:ln w="9525">
            <a:noFill/>
            <a:miter lim="800000"/>
            <a:headEnd/>
            <a:tailEnd/>
          </a:ln>
        </p:spPr>
      </p:pic>
      <p:graphicFrame>
        <p:nvGraphicFramePr>
          <p:cNvPr id="253954" name="Object 5"/>
          <p:cNvGraphicFramePr>
            <a:graphicFrameLocks noChangeAspect="1"/>
          </p:cNvGraphicFramePr>
          <p:nvPr/>
        </p:nvGraphicFramePr>
        <p:xfrm>
          <a:off x="4648200" y="1143000"/>
          <a:ext cx="4267200" cy="3538803"/>
        </p:xfrm>
        <a:graphic>
          <a:graphicData uri="http://schemas.openxmlformats.org/presentationml/2006/ole">
            <mc:AlternateContent xmlns:mc="http://schemas.openxmlformats.org/markup-compatibility/2006">
              <mc:Choice xmlns:v="urn:schemas-microsoft-com:vml" Requires="v">
                <p:oleObj spid="_x0000_s421924" name="Photo Editor Photo" r:id="rId6" imgW="6314286" imgH="6287378" progId="">
                  <p:embed/>
                </p:oleObj>
              </mc:Choice>
              <mc:Fallback>
                <p:oleObj name="Photo Editor Photo" r:id="rId6" imgW="6314286" imgH="6287378" progId="">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1143000"/>
                        <a:ext cx="4267200" cy="3538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2" name="Group 6"/>
          <p:cNvGrpSpPr>
            <a:grpSpLocks/>
          </p:cNvGrpSpPr>
          <p:nvPr/>
        </p:nvGrpSpPr>
        <p:grpSpPr bwMode="auto">
          <a:xfrm>
            <a:off x="4876800" y="152136"/>
            <a:ext cx="4114800" cy="846666"/>
            <a:chOff x="3072" y="19"/>
            <a:chExt cx="2544" cy="640"/>
          </a:xfrm>
        </p:grpSpPr>
        <p:sp>
          <p:nvSpPr>
            <p:cNvPr id="253959" name="Text Box 7"/>
            <p:cNvSpPr txBox="1">
              <a:spLocks noChangeAspect="1" noChangeArrowheads="1"/>
            </p:cNvSpPr>
            <p:nvPr/>
          </p:nvSpPr>
          <p:spPr bwMode="auto">
            <a:xfrm>
              <a:off x="3072" y="432"/>
              <a:ext cx="2544" cy="227"/>
            </a:xfrm>
            <a:prstGeom prst="rect">
              <a:avLst/>
            </a:prstGeom>
            <a:noFill/>
            <a:ln w="9525">
              <a:noFill/>
              <a:miter lim="800000"/>
              <a:headEnd/>
              <a:tailEnd/>
            </a:ln>
          </p:spPr>
          <p:txBody>
            <a:bodyPr>
              <a:prstTxWarp prst="textNoShape">
                <a:avLst/>
              </a:prstTxWarp>
              <a:spAutoFit/>
            </a:bodyPr>
            <a:lstStyle/>
            <a:p>
              <a:pPr>
                <a:lnSpc>
                  <a:spcPct val="70000"/>
                </a:lnSpc>
              </a:pPr>
              <a:endParaRPr lang="hu-HU" b="0">
                <a:ea typeface="ＭＳ Ｐゴシック" charset="0"/>
                <a:cs typeface="ＭＳ Ｐゴシック" charset="0"/>
              </a:endParaRPr>
            </a:p>
          </p:txBody>
        </p:sp>
        <p:sp>
          <p:nvSpPr>
            <p:cNvPr id="253960" name="Text Box 8"/>
            <p:cNvSpPr txBox="1">
              <a:spLocks noChangeArrowheads="1"/>
            </p:cNvSpPr>
            <p:nvPr/>
          </p:nvSpPr>
          <p:spPr bwMode="auto">
            <a:xfrm>
              <a:off x="3206" y="19"/>
              <a:ext cx="2300" cy="442"/>
            </a:xfrm>
            <a:prstGeom prst="rect">
              <a:avLst/>
            </a:prstGeom>
            <a:noFill/>
            <a:ln w="12700">
              <a:noFill/>
              <a:miter lim="800000"/>
              <a:headEnd/>
              <a:tailEnd/>
            </a:ln>
          </p:spPr>
          <p:txBody>
            <a:bodyPr wrap="none">
              <a:prstTxWarp prst="textNoShape">
                <a:avLst/>
              </a:prstTxWarp>
              <a:spAutoFit/>
            </a:bodyPr>
            <a:lstStyle/>
            <a:p>
              <a:pPr>
                <a:spcBef>
                  <a:spcPct val="0"/>
                </a:spcBef>
              </a:pPr>
              <a:r>
                <a:rPr lang="en-US" sz="3200" b="0">
                  <a:solidFill>
                    <a:srgbClr val="FF3300"/>
                  </a:solidFill>
                  <a:latin typeface="Arial" pitchFamily="-84" charset="0"/>
                  <a:ea typeface="ＭＳ Ｐゴシック" charset="0"/>
                  <a:cs typeface="ＭＳ Ｐゴシック" charset="0"/>
                </a:rPr>
                <a:t>Protein Interactions</a:t>
              </a:r>
            </a:p>
          </p:txBody>
        </p:sp>
      </p:grpSp>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5395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3957"/>
                                        </p:tgtEl>
                                      </p:cBhvr>
                                    </p:cmd>
                                  </p:childTnLst>
                                </p:cTn>
                              </p:par>
                            </p:childTnLst>
                          </p:cTn>
                        </p:par>
                      </p:childTnLst>
                    </p:cTn>
                  </p:par>
                </p:childTnLst>
              </p:cTn>
              <p:nextCondLst>
                <p:cond evt="onClick" delay="0">
                  <p:tgtEl>
                    <p:spTgt spid="253957"/>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53957"/>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5"/>
          <a:stretch>
            <a:fillRect/>
          </a:stretch>
        </p:blipFill>
        <p:spPr>
          <a:xfrm>
            <a:off x="253999" y="656167"/>
            <a:ext cx="5058833" cy="5058833"/>
          </a:xfrm>
          <a:prstGeom prst="rect">
            <a:avLst/>
          </a:prstGeom>
        </p:spPr>
      </p:pic>
      <p:pic>
        <p:nvPicPr>
          <p:cNvPr id="15" name="MAURO-HumanPPI-Tedmed.mov">
            <a:hlinkClick r:id="" action="ppaction://media"/>
          </p:cNvPr>
          <p:cNvPicPr/>
          <p:nvPr>
            <a:videoFile r:link="rId2"/>
            <p:extLst>
              <p:ext uri="{DAA4B4D4-6D71-4841-9C94-3DE7FCFB9230}">
                <p14:media xmlns:p14="http://schemas.microsoft.com/office/powerpoint/2010/main" r:link="rId1"/>
              </p:ext>
            </p:extLst>
          </p:nvPr>
        </p:nvPicPr>
        <p:blipFill>
          <a:blip r:embed="rId6"/>
          <a:stretch>
            <a:fillRect/>
          </a:stretch>
        </p:blipFill>
        <p:spPr>
          <a:xfrm>
            <a:off x="0" y="605366"/>
            <a:ext cx="9144000" cy="5143500"/>
          </a:xfrm>
          <a:prstGeom prst="rect">
            <a:avLst/>
          </a:prstGeom>
        </p:spPr>
      </p:pic>
      <p:sp>
        <p:nvSpPr>
          <p:cNvPr id="16" name="Rectangle 15"/>
          <p:cNvSpPr/>
          <p:nvPr/>
        </p:nvSpPr>
        <p:spPr>
          <a:xfrm>
            <a:off x="5312832" y="948267"/>
            <a:ext cx="4572000" cy="1477328"/>
          </a:xfrm>
          <a:prstGeom prst="rect">
            <a:avLst/>
          </a:prstGeom>
        </p:spPr>
        <p:txBody>
          <a:bodyPr>
            <a:spAutoFit/>
          </a:bodyPr>
          <a:lstStyle/>
          <a:p>
            <a:r>
              <a:rPr lang="en-US" u="sng" dirty="0" smtClean="0"/>
              <a:t>Undirected network</a:t>
            </a:r>
          </a:p>
          <a:p>
            <a:r>
              <a:rPr lang="en-US" dirty="0" smtClean="0"/>
              <a:t>N=2,018 proteins as nodes</a:t>
            </a:r>
          </a:p>
          <a:p>
            <a:r>
              <a:rPr lang="en-US" dirty="0" smtClean="0"/>
              <a:t>L=2,930 binding interactions as links. </a:t>
            </a:r>
          </a:p>
          <a:p>
            <a:r>
              <a:rPr lang="en-US" dirty="0" smtClean="0"/>
              <a:t>Average degree  &lt;</a:t>
            </a:r>
            <a:r>
              <a:rPr lang="en-US" dirty="0" err="1" smtClean="0"/>
              <a:t>k</a:t>
            </a:r>
            <a:r>
              <a:rPr lang="en-US" dirty="0" smtClean="0"/>
              <a:t>&gt;=2.90. </a:t>
            </a:r>
          </a:p>
          <a:p>
            <a:endParaRPr lang="en-US" dirty="0" smtClean="0"/>
          </a:p>
        </p:txBody>
      </p:sp>
      <p:sp>
        <p:nvSpPr>
          <p:cNvPr id="17" name="Rectangle 16"/>
          <p:cNvSpPr/>
          <p:nvPr/>
        </p:nvSpPr>
        <p:spPr>
          <a:xfrm>
            <a:off x="5334000" y="2887260"/>
            <a:ext cx="3810000" cy="923330"/>
          </a:xfrm>
          <a:prstGeom prst="rect">
            <a:avLst/>
          </a:prstGeom>
        </p:spPr>
        <p:txBody>
          <a:bodyPr wrap="square">
            <a:spAutoFit/>
          </a:bodyPr>
          <a:lstStyle/>
          <a:p>
            <a:r>
              <a:rPr lang="en-US" u="sng" dirty="0" smtClean="0"/>
              <a:t>Not connected:  </a:t>
            </a:r>
            <a:r>
              <a:rPr lang="en-US" dirty="0" smtClean="0"/>
              <a:t>185 components</a:t>
            </a:r>
          </a:p>
          <a:p>
            <a:r>
              <a:rPr lang="en-US" dirty="0" smtClean="0"/>
              <a:t> the largest (giant component) 1,647  nodes</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70833" fill="hold"/>
                                        <p:tgtEl>
                                          <p:spTgt spid="15"/>
                                        </p:tgtEl>
                                      </p:cBhvr>
                                    </p:cmd>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5"/>
                                        </p:tgtEl>
                                        <p:attrNameLst>
                                          <p:attrName>style.visibility</p:attrName>
                                        </p:attrNameLst>
                                      </p:cBhvr>
                                      <p:to>
                                        <p:strVal val="hidden"/>
                                      </p:to>
                                    </p:set>
                                    <p:cmd type="call" cmd="stop">
                                      <p:cBhvr>
                                        <p:cTn id="14" dur="1">
                                          <p:stCondLst>
                                            <p:cond delay="0"/>
                                          </p:stCondLst>
                                        </p:cTn>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endCondLst>
                    <p:cond evt="onNext" delay="0">
                      <p:tgtEl>
                        <p:sldTgt/>
                      </p:tgtEl>
                    </p:cond>
                    <p:cond evt="onPrev" delay="0">
                      <p:tgtEl>
                        <p:sldTgt/>
                      </p:tgtEl>
                    </p:cond>
                  </p:endCondLst>
                </p:cTn>
                <p:tgtEl>
                  <p:spTgt spid="15"/>
                </p:tgtEl>
              </p:cMediaNode>
            </p:video>
            <p:seq concurrent="1" nextAc="seek">
              <p:cTn id="16" restart="whenNotActive" fill="hold" evtFilter="cancelBubble" nodeType="interactiveSeq">
                <p:stCondLst>
                  <p:cond evt="onClick" delay="0">
                    <p:tgtEl>
                      <p:spTgt spid="1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sp>
        <p:nvSpPr>
          <p:cNvPr id="16" name="Rectangle 15"/>
          <p:cNvSpPr/>
          <p:nvPr/>
        </p:nvSpPr>
        <p:spPr>
          <a:xfrm>
            <a:off x="5312832" y="948267"/>
            <a:ext cx="4572000" cy="1477328"/>
          </a:xfrm>
          <a:prstGeom prst="rect">
            <a:avLst/>
          </a:prstGeom>
        </p:spPr>
        <p:txBody>
          <a:bodyPr>
            <a:spAutoFit/>
          </a:bodyPr>
          <a:lstStyle/>
          <a:p>
            <a:r>
              <a:rPr lang="en-US" u="sng" dirty="0" smtClean="0"/>
              <a:t>Undirected network</a:t>
            </a:r>
          </a:p>
          <a:p>
            <a:r>
              <a:rPr lang="en-US" dirty="0" smtClean="0"/>
              <a:t>N=2,018 proteins as nodes</a:t>
            </a:r>
          </a:p>
          <a:p>
            <a:r>
              <a:rPr lang="en-US" dirty="0" smtClean="0"/>
              <a:t>L=2,930 binding interactions as links. </a:t>
            </a:r>
          </a:p>
          <a:p>
            <a:r>
              <a:rPr lang="en-US" dirty="0" smtClean="0"/>
              <a:t>Average degree  &lt;</a:t>
            </a:r>
            <a:r>
              <a:rPr lang="en-US" dirty="0" err="1" smtClean="0"/>
              <a:t>k</a:t>
            </a:r>
            <a:r>
              <a:rPr lang="en-US" dirty="0" smtClean="0"/>
              <a:t>&gt;=2.90. </a:t>
            </a:r>
          </a:p>
          <a:p>
            <a:endParaRPr lang="en-US" dirty="0" smtClean="0"/>
          </a:p>
        </p:txBody>
      </p:sp>
      <p:sp>
        <p:nvSpPr>
          <p:cNvPr id="17" name="Rectangle 16"/>
          <p:cNvSpPr/>
          <p:nvPr/>
        </p:nvSpPr>
        <p:spPr>
          <a:xfrm>
            <a:off x="5334000" y="2887260"/>
            <a:ext cx="3810000" cy="923330"/>
          </a:xfrm>
          <a:prstGeom prst="rect">
            <a:avLst/>
          </a:prstGeom>
        </p:spPr>
        <p:txBody>
          <a:bodyPr wrap="square">
            <a:spAutoFit/>
          </a:bodyPr>
          <a:lstStyle/>
          <a:p>
            <a:r>
              <a:rPr lang="en-US" u="sng" dirty="0" smtClean="0"/>
              <a:t>Not connected:  </a:t>
            </a:r>
            <a:r>
              <a:rPr lang="en-US" dirty="0" smtClean="0"/>
              <a:t>185 components</a:t>
            </a:r>
          </a:p>
          <a:p>
            <a:r>
              <a:rPr lang="en-US" dirty="0" smtClean="0"/>
              <a:t> the largest (giant component) 1,647  nodes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pic>
        <p:nvPicPr>
          <p:cNvPr id="5" name="Picture 4"/>
          <p:cNvPicPr>
            <a:picLocks noChangeAspect="1"/>
          </p:cNvPicPr>
          <p:nvPr/>
        </p:nvPicPr>
        <p:blipFill>
          <a:blip r:embed="rId4"/>
          <a:stretch>
            <a:fillRect/>
          </a:stretch>
        </p:blipFill>
        <p:spPr>
          <a:xfrm>
            <a:off x="253998" y="656166"/>
            <a:ext cx="5058833" cy="4917129"/>
          </a:xfrm>
          <a:prstGeom prst="rect">
            <a:avLst/>
          </a:prstGeom>
        </p:spPr>
      </p:pic>
      <p:sp>
        <p:nvSpPr>
          <p:cNvPr id="6" name="Rectangle 5"/>
          <p:cNvSpPr/>
          <p:nvPr/>
        </p:nvSpPr>
        <p:spPr>
          <a:xfrm>
            <a:off x="5909733" y="1099234"/>
            <a:ext cx="3158067" cy="646331"/>
          </a:xfrm>
          <a:prstGeom prst="rect">
            <a:avLst/>
          </a:prstGeom>
        </p:spPr>
        <p:txBody>
          <a:bodyPr wrap="square">
            <a:spAutoFit/>
          </a:bodyPr>
          <a:lstStyle/>
          <a:p>
            <a:r>
              <a:rPr lang="en-US" b="1" dirty="0" err="1" smtClean="0">
                <a:latin typeface="Helvetica"/>
                <a:cs typeface="Helvetica"/>
              </a:rPr>
              <a:t>p</a:t>
            </a:r>
            <a:r>
              <a:rPr lang="en-US" b="1" baseline="-25000" dirty="0" err="1" smtClean="0">
                <a:latin typeface="Helvetica"/>
                <a:cs typeface="Helvetica"/>
              </a:rPr>
              <a:t>k</a:t>
            </a:r>
            <a:r>
              <a:rPr lang="en-US" b="1" baseline="-25000" dirty="0" smtClean="0">
                <a:latin typeface="Helvetica"/>
                <a:cs typeface="Helvetica"/>
              </a:rPr>
              <a:t> </a:t>
            </a:r>
            <a:r>
              <a:rPr lang="en-US" dirty="0" smtClean="0">
                <a:latin typeface="Helvetica"/>
                <a:cs typeface="Helvetica"/>
              </a:rPr>
              <a:t>is the probability that a node has degree </a:t>
            </a:r>
            <a:r>
              <a:rPr lang="en-US" b="1" dirty="0" err="1" smtClean="0">
                <a:latin typeface="Helvetica"/>
                <a:cs typeface="Helvetica"/>
              </a:rPr>
              <a:t>k</a:t>
            </a:r>
            <a:r>
              <a:rPr lang="en-US" dirty="0" smtClean="0">
                <a:latin typeface="Helvetica"/>
                <a:cs typeface="Helvetica"/>
              </a:rPr>
              <a:t>. </a:t>
            </a:r>
          </a:p>
        </p:txBody>
      </p:sp>
      <p:sp>
        <p:nvSpPr>
          <p:cNvPr id="7" name="Rectangle 6"/>
          <p:cNvSpPr/>
          <p:nvPr/>
        </p:nvSpPr>
        <p:spPr>
          <a:xfrm>
            <a:off x="4948770" y="2043488"/>
            <a:ext cx="3831169" cy="830997"/>
          </a:xfrm>
          <a:prstGeom prst="rect">
            <a:avLst/>
          </a:prstGeom>
        </p:spPr>
        <p:txBody>
          <a:bodyPr wrap="square">
            <a:spAutoFit/>
          </a:bodyPr>
          <a:lstStyle/>
          <a:p>
            <a:pPr marL="948746" lvl="1">
              <a:buNone/>
            </a:pPr>
            <a:r>
              <a:rPr lang="en-US" sz="1600" b="1" dirty="0" err="1" smtClean="0">
                <a:latin typeface="Helvetica"/>
                <a:cs typeface="Helvetica"/>
              </a:rPr>
              <a:t>N</a:t>
            </a:r>
            <a:r>
              <a:rPr lang="en-US" sz="1600" b="1" baseline="-6000" dirty="0" err="1" smtClean="0">
                <a:latin typeface="Helvetica"/>
                <a:cs typeface="Helvetica"/>
              </a:rPr>
              <a:t>k</a:t>
            </a:r>
            <a:r>
              <a:rPr lang="en-US" sz="1600" b="1" dirty="0" smtClean="0">
                <a:latin typeface="Helvetica"/>
                <a:cs typeface="Helvetica"/>
              </a:rPr>
              <a:t> = # nodes with degree </a:t>
            </a:r>
            <a:r>
              <a:rPr lang="en-US" sz="1600" b="1" dirty="0" err="1" smtClean="0">
                <a:latin typeface="Helvetica"/>
                <a:cs typeface="Helvetica"/>
              </a:rPr>
              <a:t>k</a:t>
            </a:r>
            <a:endParaRPr lang="en-US" sz="1600" b="1" dirty="0" smtClean="0">
              <a:latin typeface="Helvetica"/>
              <a:cs typeface="Helvetica"/>
            </a:endParaRPr>
          </a:p>
          <a:p>
            <a:pPr marL="948746" lvl="1">
              <a:buNone/>
            </a:pPr>
            <a:endParaRPr lang="en-US" sz="1600" b="1" dirty="0" smtClean="0">
              <a:latin typeface="Helvetica"/>
              <a:cs typeface="Helvetica"/>
            </a:endParaRPr>
          </a:p>
          <a:p>
            <a:pPr marL="948746" lvl="1">
              <a:buNone/>
            </a:pPr>
            <a:r>
              <a:rPr lang="en-US" sz="1600" b="1" dirty="0" err="1" smtClean="0">
                <a:latin typeface="Helvetica"/>
                <a:cs typeface="Helvetica"/>
              </a:rPr>
              <a:t>p</a:t>
            </a:r>
            <a:r>
              <a:rPr lang="en-US" sz="1600" b="1" baseline="-25000" dirty="0" err="1" smtClean="0">
                <a:latin typeface="Helvetica"/>
                <a:cs typeface="Helvetica"/>
              </a:rPr>
              <a:t>k</a:t>
            </a:r>
            <a:r>
              <a:rPr lang="en-US" sz="1600" b="1" dirty="0" smtClean="0">
                <a:latin typeface="Helvetica"/>
                <a:cs typeface="Helvetica"/>
              </a:rPr>
              <a:t> = </a:t>
            </a:r>
            <a:r>
              <a:rPr lang="en-US" sz="1600" b="1" dirty="0" err="1" smtClean="0">
                <a:latin typeface="Helvetica"/>
                <a:cs typeface="Helvetica"/>
              </a:rPr>
              <a:t>N</a:t>
            </a:r>
            <a:r>
              <a:rPr lang="en-US" sz="1600" b="1" baseline="-6000" dirty="0" err="1" smtClean="0">
                <a:latin typeface="Helvetica"/>
                <a:cs typeface="Helvetica"/>
              </a:rPr>
              <a:t>k</a:t>
            </a:r>
            <a:r>
              <a:rPr lang="en-US" sz="1600" b="1" dirty="0" smtClean="0">
                <a:latin typeface="Helvetica"/>
                <a:ea typeface="Zapf Dingbats" pitchFamily="-112" charset="2"/>
                <a:cs typeface="Helvetica"/>
              </a:rPr>
              <a:t> / N    </a:t>
            </a:r>
            <a:endParaRPr lang="en-US" sz="1600" b="1" dirty="0">
              <a:latin typeface="Helvetica"/>
              <a:cs typeface="Helvetica"/>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pic>
        <p:nvPicPr>
          <p:cNvPr id="5" name="Picture 4"/>
          <p:cNvPicPr>
            <a:picLocks noChangeAspect="1"/>
          </p:cNvPicPr>
          <p:nvPr/>
        </p:nvPicPr>
        <p:blipFill>
          <a:blip r:embed="rId4"/>
          <a:stretch>
            <a:fillRect/>
          </a:stretch>
        </p:blipFill>
        <p:spPr>
          <a:xfrm>
            <a:off x="190501" y="679450"/>
            <a:ext cx="5071532" cy="4982297"/>
          </a:xfrm>
          <a:prstGeom prst="rect">
            <a:avLst/>
          </a:prstGeom>
        </p:spPr>
      </p:pic>
      <p:sp>
        <p:nvSpPr>
          <p:cNvPr id="6" name="Rectangle 5"/>
          <p:cNvSpPr/>
          <p:nvPr/>
        </p:nvSpPr>
        <p:spPr>
          <a:xfrm>
            <a:off x="6477000" y="1867132"/>
            <a:ext cx="1265541" cy="461665"/>
          </a:xfrm>
          <a:prstGeom prst="rect">
            <a:avLst/>
          </a:prstGeom>
        </p:spPr>
        <p:txBody>
          <a:bodyPr wrap="none">
            <a:spAutoFit/>
          </a:bodyPr>
          <a:lstStyle/>
          <a:p>
            <a:r>
              <a:rPr lang="en-US" sz="2400" dirty="0" err="1" smtClean="0"/>
              <a:t>d</a:t>
            </a:r>
            <a:r>
              <a:rPr lang="en-US" sz="2400" baseline="-25000" dirty="0" err="1" smtClean="0"/>
              <a:t>max</a:t>
            </a:r>
            <a:r>
              <a:rPr lang="en-US" sz="2400" dirty="0" smtClean="0"/>
              <a:t>=14</a:t>
            </a:r>
            <a:endParaRPr lang="en-US" sz="2400" dirty="0"/>
          </a:p>
        </p:txBody>
      </p:sp>
      <p:sp>
        <p:nvSpPr>
          <p:cNvPr id="7" name="Rectangle 6"/>
          <p:cNvSpPr/>
          <p:nvPr/>
        </p:nvSpPr>
        <p:spPr>
          <a:xfrm>
            <a:off x="6477000" y="2527532"/>
            <a:ext cx="1494069" cy="461665"/>
          </a:xfrm>
          <a:prstGeom prst="rect">
            <a:avLst/>
          </a:prstGeom>
        </p:spPr>
        <p:txBody>
          <a:bodyPr wrap="none">
            <a:spAutoFit/>
          </a:bodyPr>
          <a:lstStyle/>
          <a:p>
            <a:r>
              <a:rPr lang="en-US" sz="2400" dirty="0" smtClean="0"/>
              <a:t>&lt;</a:t>
            </a:r>
            <a:r>
              <a:rPr lang="en-US" sz="2400" dirty="0" err="1" smtClean="0"/>
              <a:t>d</a:t>
            </a:r>
            <a:r>
              <a:rPr lang="en-US" sz="2400" dirty="0" smtClean="0"/>
              <a:t>&gt;=5.61</a:t>
            </a:r>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CASE STUDY: PROTEIN-PROTEIN INTERACTION NETWORK</a:t>
            </a:r>
            <a:endParaRPr lang="en-US" sz="2000" b="1" i="1" dirty="0" smtClean="0">
              <a:solidFill>
                <a:schemeClr val="bg1">
                  <a:lumMod val="95000"/>
                </a:schemeClr>
              </a:solidFill>
              <a:latin typeface="Helvetica" pitchFamily="36" charset="0"/>
              <a:ea typeface="Helvetica" pitchFamily="36" charset="0"/>
              <a:cs typeface="Helvetica" pitchFamily="36" charset="0"/>
            </a:endParaRPr>
          </a:p>
        </p:txBody>
      </p:sp>
      <p:sp>
        <p:nvSpPr>
          <p:cNvPr id="12"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3" name="Picture 12" descr="F-G-PPI-Overall-marci.jpg"/>
          <p:cNvPicPr>
            <a:picLocks noChangeAspect="1"/>
          </p:cNvPicPr>
          <p:nvPr/>
        </p:nvPicPr>
        <p:blipFill>
          <a:blip r:embed="rId3"/>
          <a:stretch>
            <a:fillRect/>
          </a:stretch>
        </p:blipFill>
        <p:spPr>
          <a:xfrm>
            <a:off x="253999" y="656167"/>
            <a:ext cx="5058833" cy="5058833"/>
          </a:xfrm>
          <a:prstGeom prst="rect">
            <a:avLst/>
          </a:prstGeom>
        </p:spPr>
      </p:pic>
      <p:sp>
        <p:nvSpPr>
          <p:cNvPr id="5" name="TextBox 4"/>
          <p:cNvSpPr txBox="1"/>
          <p:nvPr/>
        </p:nvSpPr>
        <p:spPr>
          <a:xfrm>
            <a:off x="6849533" y="4043865"/>
            <a:ext cx="1205040" cy="369332"/>
          </a:xfrm>
          <a:prstGeom prst="rect">
            <a:avLst/>
          </a:prstGeom>
          <a:noFill/>
        </p:spPr>
        <p:txBody>
          <a:bodyPr wrap="none" rtlCol="0">
            <a:spAutoFit/>
          </a:bodyPr>
          <a:lstStyle/>
          <a:p>
            <a:r>
              <a:rPr lang="en-US" dirty="0" smtClean="0"/>
              <a:t>&lt;C&gt;=0.12</a:t>
            </a:r>
            <a:endParaRPr lang="en-US" dirty="0"/>
          </a:p>
        </p:txBody>
      </p:sp>
      <p:pic>
        <p:nvPicPr>
          <p:cNvPr id="6" name="Picture 5"/>
          <p:cNvPicPr>
            <a:picLocks noChangeAspect="1"/>
          </p:cNvPicPr>
          <p:nvPr/>
        </p:nvPicPr>
        <p:blipFill>
          <a:blip r:embed="rId4"/>
          <a:stretch>
            <a:fillRect/>
          </a:stretch>
        </p:blipFill>
        <p:spPr>
          <a:xfrm>
            <a:off x="186266" y="673098"/>
            <a:ext cx="5300135" cy="4932070"/>
          </a:xfrm>
          <a:prstGeom prst="rect">
            <a:avLst/>
          </a:prstGeom>
        </p:spPr>
      </p:pic>
      <p:pic>
        <p:nvPicPr>
          <p:cNvPr id="7" name="Picture 6"/>
          <p:cNvPicPr>
            <a:picLocks noChangeAspect="1"/>
          </p:cNvPicPr>
          <p:nvPr/>
        </p:nvPicPr>
        <p:blipFill>
          <a:blip r:embed="rId5"/>
          <a:stretch>
            <a:fillRect/>
          </a:stretch>
        </p:blipFill>
        <p:spPr>
          <a:xfrm>
            <a:off x="5829301" y="1100667"/>
            <a:ext cx="3238499" cy="1117511"/>
          </a:xfrm>
          <a:prstGeom prst="rect">
            <a:avLst/>
          </a:prstGeom>
        </p:spPr>
      </p:pic>
      <p:grpSp>
        <p:nvGrpSpPr>
          <p:cNvPr id="8" name="Group 3"/>
          <p:cNvGrpSpPr>
            <a:grpSpLocks/>
          </p:cNvGrpSpPr>
          <p:nvPr/>
        </p:nvGrpSpPr>
        <p:grpSpPr bwMode="auto">
          <a:xfrm>
            <a:off x="6477000" y="2466876"/>
            <a:ext cx="2205633" cy="989707"/>
            <a:chOff x="0" y="0"/>
            <a:chExt cx="1976" cy="1064"/>
          </a:xfrm>
        </p:grpSpPr>
        <p:sp>
          <p:nvSpPr>
            <p:cNvPr id="9" name="Rectangle 4"/>
            <p:cNvSpPr>
              <a:spLocks/>
            </p:cNvSpPr>
            <p:nvPr/>
          </p:nvSpPr>
          <p:spPr bwMode="auto">
            <a:xfrm>
              <a:off x="0" y="0"/>
              <a:ext cx="1976" cy="1064"/>
            </a:xfrm>
            <a:prstGeom prst="rect">
              <a:avLst/>
            </a:prstGeom>
            <a:solidFill>
              <a:srgbClr val="FFFFFF"/>
            </a:solidFill>
            <a:ln w="25400" cap="flat">
              <a:solidFill>
                <a:srgbClr val="000000"/>
              </a:solidFill>
              <a:prstDash val="solid"/>
              <a:miter lim="800000"/>
              <a:headEnd type="none" w="med" len="med"/>
              <a:tailEnd type="none" w="med" len="med"/>
            </a:ln>
            <a:effectLst>
              <a:outerShdw blurRad="63500" dist="101600" dir="2700000" algn="ctr" rotWithShape="0">
                <a:srgbClr val="808080">
                  <a:alpha val="50000"/>
                </a:srgbClr>
              </a:outerShdw>
            </a:effectLst>
          </p:spPr>
          <p:txBody>
            <a:bodyPr lIns="0" tIns="0" rIns="0" bIns="0">
              <a:prstTxWarp prst="textNoShape">
                <a:avLst/>
              </a:prstTxWarp>
            </a:bodyPr>
            <a:lstStyle/>
            <a:p>
              <a:endParaRPr lang="en-US"/>
            </a:p>
          </p:txBody>
        </p:sp>
        <p:pic>
          <p:nvPicPr>
            <p:cNvPr id="11" name="Picture 5"/>
            <p:cNvPicPr>
              <a:picLocks noChangeArrowheads="1"/>
            </p:cNvPicPr>
            <p:nvPr/>
          </p:nvPicPr>
          <p:blipFill>
            <a:blip r:embed="rId6"/>
            <a:srcRect/>
            <a:stretch>
              <a:fillRect/>
            </a:stretch>
          </p:blipFill>
          <p:spPr bwMode="auto">
            <a:xfrm>
              <a:off x="123" y="66"/>
              <a:ext cx="1719" cy="899"/>
            </a:xfrm>
            <a:prstGeom prst="rect">
              <a:avLst/>
            </a:prstGeom>
            <a:noFill/>
            <a:ln w="12700">
              <a:noFill/>
              <a:miter lim="800000"/>
              <a:headEnd/>
              <a:tailEnd/>
            </a:ln>
          </p:spPr>
        </p:pic>
      </p:grp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t>CLASS INFORMATION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Helvetica" pitchFamily="36" charset="0"/>
                <a:ea typeface="Helvetica" pitchFamily="36" charset="0"/>
                <a:cs typeface="Helvetica" pitchFamily="36" charset="0"/>
              </a:rPr>
              <a:t>Class					</a:t>
            </a:r>
            <a:endParaRPr lang="en-US" sz="1600" dirty="0" smtClean="0">
              <a:solidFill>
                <a:srgbClr val="FFFFFF"/>
              </a:solidFill>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latin typeface="Helvetica"/>
                <a:cs typeface="Helvetica"/>
              </a:rPr>
              <a:t>Classes</a:t>
            </a:r>
            <a:endParaRPr lang="en-US" dirty="0">
              <a:solidFill>
                <a:schemeClr val="accent1"/>
              </a:solidFill>
              <a:latin typeface="Helvetica"/>
              <a:cs typeface="Helvetica"/>
            </a:endParaRPr>
          </a:p>
        </p:txBody>
      </p:sp>
      <p:sp>
        <p:nvSpPr>
          <p:cNvPr id="3" name="Content Placeholder 2"/>
          <p:cNvSpPr>
            <a:spLocks noGrp="1"/>
          </p:cNvSpPr>
          <p:nvPr>
            <p:ph idx="1"/>
          </p:nvPr>
        </p:nvSpPr>
        <p:spPr/>
        <p:txBody>
          <a:bodyPr>
            <a:normAutofit/>
          </a:bodyPr>
          <a:lstStyle/>
          <a:p>
            <a:pPr marL="0" indent="0" algn="ctr">
              <a:buNone/>
            </a:pPr>
            <a:r>
              <a:rPr lang="en-US" sz="2800" dirty="0">
                <a:solidFill>
                  <a:srgbClr val="595959"/>
                </a:solidFill>
                <a:latin typeface="Helvetica"/>
                <a:cs typeface="Helvetica"/>
              </a:rPr>
              <a:t>Classes: 5:30-7:</a:t>
            </a:r>
            <a:r>
              <a:rPr lang="en-US" sz="2800" dirty="0" smtClean="0">
                <a:solidFill>
                  <a:srgbClr val="595959"/>
                </a:solidFill>
                <a:latin typeface="Helvetica"/>
                <a:cs typeface="Helvetica"/>
              </a:rPr>
              <a:t>30pm</a:t>
            </a:r>
          </a:p>
          <a:p>
            <a:pPr marL="0" indent="0" algn="ctr">
              <a:buNone/>
            </a:pPr>
            <a:r>
              <a:rPr lang="en-US" sz="2800" u="sng" dirty="0" smtClean="0">
                <a:solidFill>
                  <a:srgbClr val="595959"/>
                </a:solidFill>
                <a:latin typeface="Helvetica"/>
                <a:cs typeface="Helvetica"/>
              </a:rPr>
              <a:t>Always at the CCNR</a:t>
            </a:r>
            <a:r>
              <a:rPr lang="en-US" sz="2800" dirty="0" smtClean="0">
                <a:solidFill>
                  <a:srgbClr val="595959"/>
                </a:solidFill>
                <a:latin typeface="Helvetica"/>
                <a:cs typeface="Helvetica"/>
              </a:rPr>
              <a:t>,</a:t>
            </a:r>
          </a:p>
          <a:p>
            <a:pPr marL="0" indent="0" algn="ctr">
              <a:buNone/>
            </a:pPr>
            <a:r>
              <a:rPr lang="en-US" sz="2800" dirty="0" smtClean="0">
                <a:solidFill>
                  <a:srgbClr val="595959"/>
                </a:solidFill>
                <a:latin typeface="Helvetica"/>
                <a:cs typeface="Helvetica"/>
              </a:rPr>
              <a:t>DANA building 57, 5</a:t>
            </a:r>
            <a:r>
              <a:rPr lang="en-US" sz="2800" baseline="30000" dirty="0" smtClean="0">
                <a:solidFill>
                  <a:srgbClr val="595959"/>
                </a:solidFill>
                <a:latin typeface="Helvetica"/>
                <a:cs typeface="Helvetica"/>
              </a:rPr>
              <a:t>th</a:t>
            </a:r>
            <a:r>
              <a:rPr lang="en-US" sz="2800" dirty="0" smtClean="0">
                <a:solidFill>
                  <a:srgbClr val="595959"/>
                </a:solidFill>
                <a:latin typeface="Helvetica"/>
                <a:cs typeface="Helvetica"/>
              </a:rPr>
              <a:t> floor*</a:t>
            </a:r>
          </a:p>
          <a:p>
            <a:pPr marL="0" indent="0">
              <a:buNone/>
            </a:pPr>
            <a:endParaRPr lang="en-US" sz="2800" dirty="0" smtClean="0">
              <a:solidFill>
                <a:srgbClr val="595959"/>
              </a:solidFill>
              <a:latin typeface="Helvetica"/>
              <a:cs typeface="Helvetica"/>
            </a:endParaRPr>
          </a:p>
          <a:p>
            <a:pPr marL="0" indent="0">
              <a:buNone/>
            </a:pPr>
            <a:r>
              <a:rPr lang="en-US" sz="2400" dirty="0" smtClean="0">
                <a:solidFill>
                  <a:srgbClr val="595959"/>
                </a:solidFill>
                <a:latin typeface="Helvetica"/>
                <a:cs typeface="Helvetica"/>
              </a:rPr>
              <a:t>*</a:t>
            </a:r>
            <a:r>
              <a:rPr lang="en-US" sz="2100" dirty="0" smtClean="0">
                <a:solidFill>
                  <a:srgbClr val="595959"/>
                </a:solidFill>
                <a:latin typeface="Helvetica"/>
                <a:cs typeface="Helvetica"/>
              </a:rPr>
              <a:t>unless a different location is announced (during classes, via email) </a:t>
            </a:r>
            <a:endParaRPr lang="en-US" sz="2100" dirty="0">
              <a:solidFill>
                <a:srgbClr val="595959"/>
              </a:solidFill>
              <a:latin typeface="Helvetica"/>
              <a:cs typeface="Helvetica"/>
            </a:endParaRPr>
          </a:p>
        </p:txBody>
      </p:sp>
    </p:spTree>
    <p:extLst>
      <p:ext uri="{BB962C8B-B14F-4D97-AF65-F5344CB8AC3E}">
        <p14:creationId xmlns:p14="http://schemas.microsoft.com/office/powerpoint/2010/main" val="189239149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latin typeface="Helvetica"/>
                <a:cs typeface="Helvetica"/>
              </a:rPr>
              <a:t>Course material and information</a:t>
            </a:r>
            <a:endParaRPr lang="en-US" dirty="0">
              <a:solidFill>
                <a:srgbClr val="4F81BD"/>
              </a:solidFill>
              <a:latin typeface="Helvetica"/>
              <a:cs typeface="Helvetica"/>
            </a:endParaRPr>
          </a:p>
        </p:txBody>
      </p:sp>
      <p:sp>
        <p:nvSpPr>
          <p:cNvPr id="3" name="Content Placeholder 2"/>
          <p:cNvSpPr>
            <a:spLocks noGrp="1"/>
          </p:cNvSpPr>
          <p:nvPr>
            <p:ph idx="1"/>
          </p:nvPr>
        </p:nvSpPr>
        <p:spPr>
          <a:xfrm>
            <a:off x="242579" y="1333500"/>
            <a:ext cx="8590169" cy="3771636"/>
          </a:xfrm>
        </p:spPr>
        <p:txBody>
          <a:bodyPr>
            <a:normAutofit fontScale="85000" lnSpcReduction="10000"/>
          </a:bodyPr>
          <a:lstStyle/>
          <a:p>
            <a:r>
              <a:rPr lang="en-US" sz="2800" u="sng" dirty="0" smtClean="0">
                <a:solidFill>
                  <a:srgbClr val="595959"/>
                </a:solidFill>
                <a:latin typeface="Helvetica"/>
                <a:cs typeface="Helvetica"/>
              </a:rPr>
              <a:t>Webpage</a:t>
            </a:r>
            <a:r>
              <a:rPr lang="en-US" sz="2800" dirty="0" smtClean="0">
                <a:solidFill>
                  <a:srgbClr val="595959"/>
                </a:solidFill>
                <a:latin typeface="Helvetica"/>
                <a:cs typeface="Helvetica"/>
              </a:rPr>
              <a:t>: </a:t>
            </a:r>
            <a:r>
              <a:rPr lang="en-US" sz="2600" dirty="0" smtClean="0">
                <a:latin typeface="Helvetica"/>
                <a:cs typeface="Helvetica"/>
                <a:hlinkClick r:id="rId2"/>
              </a:rPr>
              <a:t>http://barabasilab.neu.edu/courses/phys5116/</a:t>
            </a:r>
            <a:endParaRPr lang="en-US" sz="2600" dirty="0" smtClean="0">
              <a:latin typeface="Helvetica"/>
              <a:cs typeface="Helvetica"/>
            </a:endParaRP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600" dirty="0" smtClean="0">
              <a:solidFill>
                <a:srgbClr val="004586"/>
              </a:solidFill>
              <a:latin typeface="Aharoni CLM" charset="0"/>
            </a:endParaRP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Helvetica"/>
                <a:cs typeface="Helvetica"/>
              </a:rPr>
              <a:t>Syllabus</a:t>
            </a:r>
            <a:r>
              <a:rPr lang="en-US" sz="2200" dirty="0">
                <a:solidFill>
                  <a:srgbClr val="004586"/>
                </a:solidFill>
                <a:latin typeface="Helvetica"/>
                <a:cs typeface="Helvetica"/>
              </a:rPr>
              <a:t>, Agenda</a:t>
            </a: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Helvetica"/>
                <a:cs typeface="Helvetica"/>
              </a:rPr>
              <a:t>Important </a:t>
            </a:r>
            <a:r>
              <a:rPr lang="en-US" sz="2200" dirty="0">
                <a:solidFill>
                  <a:srgbClr val="004586"/>
                </a:solidFill>
                <a:latin typeface="Helvetica"/>
                <a:cs typeface="Helvetica"/>
              </a:rPr>
              <a:t>links (visualization programs, wikis, glossary...) </a:t>
            </a: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Helvetica"/>
                <a:cs typeface="Helvetica"/>
              </a:rPr>
              <a:t>Homework assignments</a:t>
            </a: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Helvetica"/>
                <a:cs typeface="Helvetica"/>
              </a:rPr>
              <a:t>Slides </a:t>
            </a: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Helvetica"/>
                <a:cs typeface="Helvetica"/>
              </a:rPr>
              <a:t>Our emails</a:t>
            </a:r>
            <a:endParaRPr lang="en-US" sz="2200" dirty="0">
              <a:solidFill>
                <a:srgbClr val="004586"/>
              </a:solidFill>
              <a:latin typeface="Helvetica"/>
              <a:cs typeface="Helvetica"/>
            </a:endParaRP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Helvetica"/>
                <a:cs typeface="Helvetica"/>
              </a:rPr>
              <a:t>The </a:t>
            </a:r>
            <a:r>
              <a:rPr lang="en-US" sz="2200" dirty="0">
                <a:solidFill>
                  <a:srgbClr val="004586"/>
                </a:solidFill>
                <a:latin typeface="Helvetica"/>
                <a:cs typeface="Helvetica"/>
              </a:rPr>
              <a:t>course </a:t>
            </a:r>
            <a:r>
              <a:rPr lang="en-US" sz="2200" dirty="0" smtClean="0">
                <a:solidFill>
                  <a:srgbClr val="004586"/>
                </a:solidFill>
                <a:latin typeface="Helvetica"/>
                <a:cs typeface="Helvetica"/>
              </a:rPr>
              <a:t>outline</a:t>
            </a:r>
            <a:endParaRPr lang="en-US" sz="2600" dirty="0" smtClean="0">
              <a:latin typeface="Helvetica"/>
              <a:cs typeface="Helvetica"/>
            </a:endParaRPr>
          </a:p>
          <a:p>
            <a:r>
              <a:rPr lang="en-US" sz="2800" u="sng" dirty="0" err="1" smtClean="0">
                <a:solidFill>
                  <a:srgbClr val="595959"/>
                </a:solidFill>
                <a:latin typeface="Helvetica"/>
                <a:cs typeface="Helvetica"/>
              </a:rPr>
              <a:t>OpenRev</a:t>
            </a:r>
            <a:r>
              <a:rPr lang="en-US" sz="2800" u="sng" dirty="0" smtClean="0">
                <a:solidFill>
                  <a:srgbClr val="595959"/>
                </a:solidFill>
                <a:latin typeface="Helvetica"/>
                <a:cs typeface="Helvetica"/>
              </a:rPr>
              <a:t> platform</a:t>
            </a:r>
            <a:r>
              <a:rPr lang="en-US" sz="2800" dirty="0" smtClean="0">
                <a:solidFill>
                  <a:srgbClr val="595959"/>
                </a:solidFill>
                <a:latin typeface="Helvetica"/>
                <a:cs typeface="Helvetica"/>
              </a:rPr>
              <a:t>: </a:t>
            </a:r>
            <a:r>
              <a:rPr lang="en-US" sz="2400" dirty="0" smtClean="0">
                <a:latin typeface="Helvetica"/>
                <a:cs typeface="Helvetica"/>
                <a:hlinkClick r:id="rId3"/>
              </a:rPr>
              <a:t>http://www.openrev.org/group/complex-networks</a:t>
            </a:r>
            <a:endParaRPr lang="en-US" sz="2400" dirty="0" smtClean="0">
              <a:latin typeface="Helvetica"/>
              <a:cs typeface="Helvetica"/>
            </a:endParaRPr>
          </a:p>
          <a:p>
            <a:pPr marL="0" lvl="1" indent="0">
              <a:buNone/>
            </a:pPr>
            <a:r>
              <a:rPr lang="en-US" sz="2600" dirty="0" smtClean="0">
                <a:latin typeface="Helvetica"/>
                <a:cs typeface="Helvetica"/>
              </a:rPr>
              <a:t>	</a:t>
            </a:r>
            <a:r>
              <a:rPr lang="en-US" sz="2200" u="sng" dirty="0" smtClean="0">
                <a:solidFill>
                  <a:srgbClr val="004586"/>
                </a:solidFill>
                <a:latin typeface="Helvetica"/>
                <a:cs typeface="Helvetica"/>
              </a:rPr>
              <a:t>Updated</a:t>
            </a:r>
            <a:r>
              <a:rPr lang="en-US" sz="2200" dirty="0" smtClean="0">
                <a:solidFill>
                  <a:srgbClr val="004586"/>
                </a:solidFill>
                <a:latin typeface="Helvetica"/>
                <a:cs typeface="Helvetica"/>
              </a:rPr>
              <a:t> book chapters</a:t>
            </a:r>
            <a:endParaRPr lang="en-US" sz="2600" dirty="0" smtClean="0">
              <a:latin typeface="Helvetica"/>
              <a:cs typeface="Helvetica"/>
            </a:endParaRPr>
          </a:p>
          <a:p>
            <a:r>
              <a:rPr lang="en-US" sz="2800" dirty="0" smtClean="0">
                <a:solidFill>
                  <a:srgbClr val="595959"/>
                </a:solidFill>
                <a:latin typeface="Helvetica"/>
                <a:cs typeface="Helvetica"/>
              </a:rPr>
              <a:t>Google group mailing list for the class (and invite everyone)</a:t>
            </a:r>
          </a:p>
        </p:txBody>
      </p:sp>
    </p:spTree>
    <p:extLst>
      <p:ext uri="{BB962C8B-B14F-4D97-AF65-F5344CB8AC3E}">
        <p14:creationId xmlns:p14="http://schemas.microsoft.com/office/powerpoint/2010/main" val="21638211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F-NetworkRepresentation_2.jpg"/>
          <p:cNvPicPr>
            <a:picLocks noChangeAspect="1"/>
          </p:cNvPicPr>
          <p:nvPr/>
        </p:nvPicPr>
        <p:blipFill>
          <a:blip r:embed="rId2"/>
          <a:stretch>
            <a:fillRect/>
          </a:stretch>
        </p:blipFill>
        <p:spPr>
          <a:xfrm>
            <a:off x="33866" y="622298"/>
            <a:ext cx="9109294" cy="4406901"/>
          </a:xfrm>
          <a:prstGeom prst="rect">
            <a:avLst/>
          </a:prstGeom>
        </p:spPr>
      </p:pic>
      <p:pic>
        <p:nvPicPr>
          <p:cNvPr id="10" name="Picture 9" descr="2_5.jpg"/>
          <p:cNvPicPr>
            <a:picLocks noChangeAspect="1"/>
          </p:cNvPicPr>
          <p:nvPr/>
        </p:nvPicPr>
        <p:blipFill>
          <a:blip r:embed="rId3">
            <a:alphaModFix amt="14000"/>
          </a:blip>
          <a:stretch>
            <a:fillRect/>
          </a:stretch>
        </p:blipFill>
        <p:spPr>
          <a:xfrm>
            <a:off x="0" y="571500"/>
            <a:ext cx="9144000" cy="5143500"/>
          </a:xfrm>
          <a:prstGeom prst="rect">
            <a:avLst/>
          </a:prstGeom>
          <a:noFill/>
          <a:ln w="12700">
            <a:noFill/>
            <a:miter lim="800000"/>
            <a:headEnd/>
            <a:tailEnd/>
          </a:ln>
        </p:spPr>
      </p:pic>
      <p:sp>
        <p:nvSpPr>
          <p:cNvPr id="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COMMON LANGUAGE</a:t>
            </a:r>
          </a:p>
        </p:txBody>
      </p:sp>
      <p:sp>
        <p:nvSpPr>
          <p:cNvPr id="3"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12" name="Picture 11" descr="2_4.png"/>
          <p:cNvPicPr>
            <a:picLocks noChangeAspect="1"/>
          </p:cNvPicPr>
          <p:nvPr/>
        </p:nvPicPr>
        <p:blipFill>
          <a:blip r:embed="rId4"/>
          <a:stretch>
            <a:fillRect/>
          </a:stretch>
        </p:blipFill>
        <p:spPr>
          <a:xfrm>
            <a:off x="4953000" y="3527814"/>
            <a:ext cx="3429000" cy="1719263"/>
          </a:xfrm>
          <a:prstGeom prst="rect">
            <a:avLst/>
          </a:prstGeom>
        </p:spPr>
      </p:pic>
      <p:sp>
        <p:nvSpPr>
          <p:cNvPr id="37" name="Rectangle 2"/>
          <p:cNvSpPr>
            <a:spLocks/>
          </p:cNvSpPr>
          <p:nvPr/>
        </p:nvSpPr>
        <p:spPr bwMode="auto">
          <a:xfrm>
            <a:off x="4572000" y="4610100"/>
            <a:ext cx="557843" cy="677108"/>
          </a:xfrm>
          <a:prstGeom prst="rect">
            <a:avLst/>
          </a:prstGeom>
          <a:noFill/>
          <a:ln w="12700">
            <a:noFill/>
            <a:miter lim="800000"/>
            <a:headEnd/>
            <a:tailEnd/>
          </a:ln>
        </p:spPr>
        <p:txBody>
          <a:bodyPr wrap="none" lIns="0" tIns="0" rIns="31748" bIns="0">
            <a:prstTxWarp prst="textNoShape">
              <a:avLst/>
            </a:prstTxWarp>
            <a:spAutoFit/>
          </a:bodyPr>
          <a:lstStyle/>
          <a:p>
            <a:pPr marL="31253">
              <a:buClr>
                <a:srgbClr val="CC0000"/>
              </a:buClr>
              <a:buSzPct val="100000"/>
            </a:pPr>
            <a:r>
              <a:rPr lang="en-US" sz="2200" dirty="0" smtClean="0">
                <a:solidFill>
                  <a:srgbClr val="000000"/>
                </a:solidFill>
                <a:latin typeface="Helvetica"/>
                <a:ea typeface="Trebuchet MS" pitchFamily="-112" charset="0"/>
                <a:cs typeface="Helvetica"/>
                <a:sym typeface="Trebuchet MS" pitchFamily="-112" charset="0"/>
              </a:rPr>
              <a:t>N=4</a:t>
            </a:r>
          </a:p>
          <a:p>
            <a:pPr marL="31253">
              <a:buClr>
                <a:srgbClr val="CC0000"/>
              </a:buClr>
              <a:buSzPct val="100000"/>
            </a:pPr>
            <a:r>
              <a:rPr lang="en-US" sz="2200" dirty="0" smtClean="0">
                <a:solidFill>
                  <a:srgbClr val="000000"/>
                </a:solidFill>
                <a:latin typeface="Helvetica"/>
                <a:ea typeface="Trebuchet MS" pitchFamily="-112" charset="0"/>
                <a:cs typeface="Helvetica"/>
                <a:sym typeface="Trebuchet MS" pitchFamily="-112" charset="0"/>
              </a:rPr>
              <a:t>L=4</a:t>
            </a:r>
            <a:endParaRPr lang="en-US" sz="2200" dirty="0">
              <a:solidFill>
                <a:srgbClr val="000000"/>
              </a:solidFill>
              <a:latin typeface="Helvetica"/>
              <a:ea typeface="Trebuchet MS" pitchFamily="-112" charset="0"/>
              <a:cs typeface="Helvetica"/>
              <a:sym typeface="Trebuchet MS" pitchFamily="-112"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latin typeface="Helvetica"/>
                <a:cs typeface="Helvetica"/>
              </a:rPr>
              <a:t>Webpage</a:t>
            </a:r>
            <a:endParaRPr lang="en-US" dirty="0">
              <a:solidFill>
                <a:srgbClr val="4F81BD"/>
              </a:solidFill>
              <a:latin typeface="Helvetica"/>
              <a:cs typeface="Helvetica"/>
            </a:endParaRPr>
          </a:p>
        </p:txBody>
      </p:sp>
      <p:sp>
        <p:nvSpPr>
          <p:cNvPr id="5" name="TextBox 4"/>
          <p:cNvSpPr txBox="1"/>
          <p:nvPr/>
        </p:nvSpPr>
        <p:spPr>
          <a:xfrm>
            <a:off x="611189" y="1181365"/>
            <a:ext cx="7586084" cy="830997"/>
          </a:xfrm>
          <a:prstGeom prst="rect">
            <a:avLst/>
          </a:prstGeom>
          <a:noFill/>
        </p:spPr>
        <p:txBody>
          <a:bodyPr wrap="square" rtlCol="0">
            <a:spAutoFit/>
          </a:bodyPr>
          <a:lstStyle/>
          <a:p>
            <a:r>
              <a:rPr lang="en-US" sz="2400" dirty="0" smtClean="0">
                <a:solidFill>
                  <a:srgbClr val="595959"/>
                </a:solidFill>
                <a:latin typeface="Helvetica"/>
                <a:cs typeface="Helvetica"/>
              </a:rPr>
              <a:t>Slides as well as syllabus, agenda and assignments will be posted here</a:t>
            </a:r>
            <a:endParaRPr lang="en-US" sz="2400" dirty="0">
              <a:solidFill>
                <a:srgbClr val="595959"/>
              </a:solidFill>
              <a:latin typeface="Helvetica"/>
              <a:cs typeface="Helvetica"/>
            </a:endParaRPr>
          </a:p>
        </p:txBody>
      </p:sp>
      <p:pic>
        <p:nvPicPr>
          <p:cNvPr id="3" name="Picture 2" descr="Screen Shot 2014-09-03 at 15.4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767" y="2106661"/>
            <a:ext cx="5612626" cy="3265867"/>
          </a:xfrm>
          <a:prstGeom prst="rect">
            <a:avLst/>
          </a:prstGeom>
        </p:spPr>
      </p:pic>
    </p:spTree>
    <p:extLst>
      <p:ext uri="{BB962C8B-B14F-4D97-AF65-F5344CB8AC3E}">
        <p14:creationId xmlns:p14="http://schemas.microsoft.com/office/powerpoint/2010/main" val="375156570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F81BD"/>
                </a:solidFill>
                <a:latin typeface="Helvetica"/>
                <a:cs typeface="Helvetica"/>
              </a:rPr>
              <a:t>OpenRev</a:t>
            </a:r>
            <a:endParaRPr lang="en-US" dirty="0">
              <a:solidFill>
                <a:srgbClr val="4F81BD"/>
              </a:solidFill>
              <a:latin typeface="Helvetica"/>
              <a:cs typeface="Helvetica"/>
            </a:endParaRPr>
          </a:p>
        </p:txBody>
      </p:sp>
      <p:pic>
        <p:nvPicPr>
          <p:cNvPr id="6" name="Picture 5" descr="Screen Shot 2014-09-02 at 19.32.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65" y="2023306"/>
            <a:ext cx="7389709" cy="3191392"/>
          </a:xfrm>
          <a:prstGeom prst="rect">
            <a:avLst/>
          </a:prstGeom>
        </p:spPr>
      </p:pic>
      <p:sp>
        <p:nvSpPr>
          <p:cNvPr id="7" name="TextBox 6"/>
          <p:cNvSpPr txBox="1"/>
          <p:nvPr/>
        </p:nvSpPr>
        <p:spPr>
          <a:xfrm>
            <a:off x="908242" y="1181365"/>
            <a:ext cx="7289031" cy="830997"/>
          </a:xfrm>
          <a:prstGeom prst="rect">
            <a:avLst/>
          </a:prstGeom>
          <a:noFill/>
        </p:spPr>
        <p:txBody>
          <a:bodyPr wrap="square" rtlCol="0">
            <a:spAutoFit/>
          </a:bodyPr>
          <a:lstStyle/>
          <a:p>
            <a:r>
              <a:rPr lang="en-US" sz="2400" dirty="0" smtClean="0">
                <a:solidFill>
                  <a:srgbClr val="595959"/>
                </a:solidFill>
                <a:latin typeface="Helvetica"/>
                <a:cs typeface="Helvetica"/>
              </a:rPr>
              <a:t>Update book chapters will be posted here before or soon after the lesson</a:t>
            </a:r>
            <a:endParaRPr lang="en-US" sz="2400" dirty="0">
              <a:solidFill>
                <a:srgbClr val="595959"/>
              </a:solidFill>
              <a:latin typeface="Helvetica"/>
              <a:cs typeface="Helvetica"/>
            </a:endParaRPr>
          </a:p>
        </p:txBody>
      </p:sp>
      <p:sp>
        <p:nvSpPr>
          <p:cNvPr id="8" name="Oval 7"/>
          <p:cNvSpPr/>
          <p:nvPr/>
        </p:nvSpPr>
        <p:spPr>
          <a:xfrm>
            <a:off x="457200" y="2328334"/>
            <a:ext cx="1636376" cy="1199444"/>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275620267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F81BD"/>
                </a:solidFill>
                <a:latin typeface="Helvetica"/>
                <a:cs typeface="Helvetica"/>
              </a:rPr>
              <a:t>OpenRev</a:t>
            </a:r>
            <a:endParaRPr lang="en-US" dirty="0">
              <a:solidFill>
                <a:srgbClr val="4F81BD"/>
              </a:solidFill>
              <a:latin typeface="Helvetica"/>
              <a:cs typeface="Helvetica"/>
            </a:endParaRPr>
          </a:p>
        </p:txBody>
      </p:sp>
      <p:pic>
        <p:nvPicPr>
          <p:cNvPr id="6" name="Picture 5" descr="Screen Shot 2014-09-02 at 19.3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565" y="2023306"/>
            <a:ext cx="7389709" cy="3191392"/>
          </a:xfrm>
          <a:prstGeom prst="rect">
            <a:avLst/>
          </a:prstGeom>
        </p:spPr>
      </p:pic>
      <p:sp>
        <p:nvSpPr>
          <p:cNvPr id="7" name="TextBox 6"/>
          <p:cNvSpPr txBox="1"/>
          <p:nvPr/>
        </p:nvSpPr>
        <p:spPr>
          <a:xfrm>
            <a:off x="908242" y="1181365"/>
            <a:ext cx="7289031" cy="461665"/>
          </a:xfrm>
          <a:prstGeom prst="rect">
            <a:avLst/>
          </a:prstGeom>
          <a:noFill/>
        </p:spPr>
        <p:txBody>
          <a:bodyPr wrap="square" rtlCol="0">
            <a:spAutoFit/>
          </a:bodyPr>
          <a:lstStyle/>
          <a:p>
            <a:r>
              <a:rPr lang="en-US" sz="2400" dirty="0" smtClean="0">
                <a:solidFill>
                  <a:srgbClr val="595959"/>
                </a:solidFill>
                <a:latin typeface="Helvetica"/>
                <a:cs typeface="Helvetica"/>
              </a:rPr>
              <a:t>Important papers will be also posted here</a:t>
            </a:r>
            <a:endParaRPr lang="en-US" sz="2400" dirty="0">
              <a:solidFill>
                <a:srgbClr val="595959"/>
              </a:solidFill>
              <a:latin typeface="Helvetica"/>
              <a:cs typeface="Helvetica"/>
            </a:endParaRPr>
          </a:p>
        </p:txBody>
      </p:sp>
      <p:sp>
        <p:nvSpPr>
          <p:cNvPr id="5" name="Oval 4"/>
          <p:cNvSpPr/>
          <p:nvPr/>
        </p:nvSpPr>
        <p:spPr>
          <a:xfrm>
            <a:off x="1996594" y="3502122"/>
            <a:ext cx="2175163" cy="397677"/>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Tree>
    <p:extLst>
      <p:ext uri="{BB962C8B-B14F-4D97-AF65-F5344CB8AC3E}">
        <p14:creationId xmlns:p14="http://schemas.microsoft.com/office/powerpoint/2010/main" val="151793071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F81BD"/>
                </a:solidFill>
                <a:latin typeface="Helvetica"/>
                <a:cs typeface="Helvetica"/>
              </a:rPr>
              <a:t>OpenRev</a:t>
            </a:r>
            <a:endParaRPr lang="en-US" dirty="0">
              <a:solidFill>
                <a:srgbClr val="4F81BD"/>
              </a:solidFill>
              <a:latin typeface="Helvetica"/>
              <a:cs typeface="Helvetica"/>
            </a:endParaRPr>
          </a:p>
        </p:txBody>
      </p:sp>
      <p:pic>
        <p:nvPicPr>
          <p:cNvPr id="6" name="Picture 5" descr="Screen Shot 2014-09-02 at 19.3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565" y="2023306"/>
            <a:ext cx="7389709" cy="3191392"/>
          </a:xfrm>
          <a:prstGeom prst="rect">
            <a:avLst/>
          </a:prstGeom>
        </p:spPr>
      </p:pic>
      <p:sp>
        <p:nvSpPr>
          <p:cNvPr id="7" name="TextBox 6"/>
          <p:cNvSpPr txBox="1"/>
          <p:nvPr/>
        </p:nvSpPr>
        <p:spPr>
          <a:xfrm>
            <a:off x="908242" y="1181365"/>
            <a:ext cx="7289031" cy="830997"/>
          </a:xfrm>
          <a:prstGeom prst="rect">
            <a:avLst/>
          </a:prstGeom>
          <a:noFill/>
        </p:spPr>
        <p:txBody>
          <a:bodyPr wrap="square" rtlCol="0">
            <a:spAutoFit/>
          </a:bodyPr>
          <a:lstStyle/>
          <a:p>
            <a:r>
              <a:rPr lang="en-US" sz="2400" dirty="0" smtClean="0">
                <a:solidFill>
                  <a:srgbClr val="595959"/>
                </a:solidFill>
                <a:latin typeface="Helvetica"/>
                <a:cs typeface="Helvetica"/>
              </a:rPr>
              <a:t>You can write comments on the PDFs (will be seen by everyone)</a:t>
            </a:r>
            <a:endParaRPr lang="en-US" sz="2400" dirty="0">
              <a:solidFill>
                <a:srgbClr val="595959"/>
              </a:solidFill>
              <a:latin typeface="Helvetica"/>
              <a:cs typeface="Helvetica"/>
            </a:endParaRPr>
          </a:p>
        </p:txBody>
      </p:sp>
    </p:spTree>
    <p:extLst>
      <p:ext uri="{BB962C8B-B14F-4D97-AF65-F5344CB8AC3E}">
        <p14:creationId xmlns:p14="http://schemas.microsoft.com/office/powerpoint/2010/main" val="329198476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bwMode="auto">
          <a:xfrm>
            <a:off x="162721" y="1164122"/>
            <a:ext cx="8652960" cy="4194441"/>
          </a:xfrm>
          <a:prstGeom prst="rect">
            <a:avLst/>
          </a:prstGeom>
          <a:noFill/>
          <a:ln/>
        </p:spPr>
        <p:txBody>
          <a:bodyPr lIns="0" tIns="19407" rIns="0" bIns="0" anchor="ctr">
            <a:prstTxWarp prst="textNoShape">
              <a:avLst/>
            </a:prstTxWarp>
            <a:normAutofit fontScale="85000" lnSpcReduction="20000"/>
          </a:bodyPr>
          <a:lstStyle/>
          <a:p>
            <a:pPr indent="-284814" algn="ctr">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i="1" u="sng" dirty="0" smtClean="0">
                <a:solidFill>
                  <a:srgbClr val="FF0000"/>
                </a:solidFill>
                <a:latin typeface="Aharoni CLM" charset="0"/>
                <a:hlinkClick r:id="rId3"/>
              </a:rPr>
              <a:t>http</a:t>
            </a:r>
            <a:r>
              <a:rPr lang="en-US" sz="2200" i="1" u="sng" dirty="0">
                <a:solidFill>
                  <a:srgbClr val="FF0000"/>
                </a:solidFill>
                <a:latin typeface="Aharoni CLM" charset="0"/>
                <a:hlinkClick r:id="rId3"/>
              </a:rPr>
              <a:t>://barabasilab.neu.edu/courses/phys5116</a:t>
            </a:r>
            <a:r>
              <a:rPr lang="en-US" sz="2200" i="1" u="sng" dirty="0" smtClean="0">
                <a:solidFill>
                  <a:srgbClr val="FF0000"/>
                </a:solidFill>
                <a:latin typeface="Aharoni CLM" charset="0"/>
                <a:hlinkClick r:id="rId3"/>
              </a:rPr>
              <a:t>/</a:t>
            </a:r>
            <a:endParaRPr lang="en-US" sz="2200" i="1" u="sng" dirty="0" smtClean="0">
              <a:solidFill>
                <a:srgbClr val="FF0000"/>
              </a:solidFill>
              <a:latin typeface="Aharoni CLM" charset="0"/>
            </a:endParaRPr>
          </a:p>
          <a:p>
            <a:pPr indent="-284814" algn="ctr">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2200" b="1" i="1" u="sng" dirty="0">
              <a:solidFill>
                <a:srgbClr val="FF0000"/>
              </a:solidFill>
              <a:latin typeface="Aharoni CLM" charset="0"/>
            </a:endParaRPr>
          </a:p>
          <a:p>
            <a:pPr indent="-284814" algn="ctr">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2200" dirty="0" smtClean="0">
              <a:solidFill>
                <a:srgbClr val="B84747"/>
              </a:solidFill>
              <a:latin typeface="Aharoni CLM" charset="0"/>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Aharoni CLM" charset="0"/>
              </a:rPr>
              <a:t>Important </a:t>
            </a:r>
            <a:r>
              <a:rPr lang="en-US" sz="2200" dirty="0">
                <a:solidFill>
                  <a:srgbClr val="004586"/>
                </a:solidFill>
                <a:latin typeface="Aharoni CLM" charset="0"/>
              </a:rPr>
              <a:t>links (visualization programs, wikis, glossary...) </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Homework assignments</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Our email</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Updates and messages</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Syllabus</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The course outline</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Much much more</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2200" dirty="0">
              <a:solidFill>
                <a:srgbClr val="004586"/>
              </a:solidFill>
              <a:latin typeface="Aharoni CLM" charset="0"/>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You can contact</a:t>
            </a:r>
            <a:r>
              <a:rPr lang="en-US" sz="2200" dirty="0" smtClean="0">
                <a:solidFill>
                  <a:srgbClr val="004586"/>
                </a:solidFill>
                <a:latin typeface="Aharoni CLM" charset="0"/>
              </a:rPr>
              <a:t> us at: </a:t>
            </a:r>
            <a:r>
              <a:rPr lang="en-US" sz="2200" dirty="0" smtClean="0">
                <a:solidFill>
                  <a:srgbClr val="004586"/>
                </a:solidFill>
                <a:latin typeface="Aharoni CLM" charset="0"/>
                <a:hlinkClick r:id="rId4"/>
              </a:rPr>
              <a:t>r.sinatra@neu.edu</a:t>
            </a:r>
            <a:r>
              <a:rPr lang="en-US" sz="2200" dirty="0" smtClean="0">
                <a:solidFill>
                  <a:srgbClr val="004586"/>
                </a:solidFill>
                <a:latin typeface="Aharoni CLM" charset="0"/>
              </a:rPr>
              <a:t>, </a:t>
            </a:r>
            <a:r>
              <a:rPr lang="en-US" sz="2200" dirty="0" smtClean="0">
                <a:solidFill>
                  <a:srgbClr val="004586"/>
                </a:solidFill>
                <a:latin typeface="Aharoni CLM" charset="0"/>
                <a:hlinkClick r:id="rId5"/>
              </a:rPr>
              <a:t>barabasi@gmail.com</a:t>
            </a:r>
            <a:endParaRPr lang="en-US" sz="2200" dirty="0" smtClean="0">
              <a:solidFill>
                <a:srgbClr val="004586"/>
              </a:solidFill>
              <a:latin typeface="Aharoni CLM" charset="0"/>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2200" i="1" u="sng" dirty="0" smtClean="0">
              <a:solidFill>
                <a:srgbClr val="004586"/>
              </a:solidFill>
              <a:latin typeface="Aharoni CLM" charset="0"/>
              <a:hlinkClick r:id=""/>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i="1" u="sng" dirty="0" smtClean="0">
                <a:solidFill>
                  <a:srgbClr val="004586"/>
                </a:solidFill>
                <a:latin typeface="Aharoni CLM" charset="0"/>
                <a:hlinkClick r:id=""/>
              </a:rPr>
              <a:t>We will also create a google mailing list for the class, and invite everyone.</a:t>
            </a:r>
            <a:endParaRPr lang="en-US" sz="2200" i="1" u="sng" dirty="0" smtClean="0">
              <a:solidFill>
                <a:srgbClr val="CCCCFF"/>
              </a:solidFill>
              <a:latin typeface="Aharoni CLM" charset="0"/>
              <a:hlinkClick r:id="rId6"/>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2200" i="1" u="sng" dirty="0">
              <a:solidFill>
                <a:srgbClr val="CCCCFF"/>
              </a:solidFill>
              <a:latin typeface="Aharoni CLM" charset="0"/>
            </a:endParaRPr>
          </a:p>
        </p:txBody>
      </p:sp>
      <p:sp>
        <p:nvSpPr>
          <p:cNvPr id="4" name="Title 1"/>
          <p:cNvSpPr txBox="1">
            <a:spLocks/>
          </p:cNvSpPr>
          <p:nvPr/>
        </p:nvSpPr>
        <p:spPr>
          <a:xfrm>
            <a:off x="457200" y="228865"/>
            <a:ext cx="8229600" cy="952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4F81BD"/>
                </a:solidFill>
                <a:latin typeface="Helvetica"/>
                <a:cs typeface="Helvetica"/>
              </a:rPr>
              <a:t>Course material and information</a:t>
            </a:r>
            <a:endParaRPr lang="en-US" dirty="0">
              <a:solidFill>
                <a:srgbClr val="4F81BD"/>
              </a:solidFill>
              <a:latin typeface="Helvetica"/>
              <a:cs typeface="Helvetica"/>
            </a:endParaRPr>
          </a:p>
        </p:txBody>
      </p:sp>
    </p:spTree>
    <p:extLst>
      <p:ext uri="{BB962C8B-B14F-4D97-AF65-F5344CB8AC3E}">
        <p14:creationId xmlns:p14="http://schemas.microsoft.com/office/powerpoint/2010/main" val="88922362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075314937"/>
              </p:ext>
            </p:extLst>
          </p:nvPr>
        </p:nvGraphicFramePr>
        <p:xfrm>
          <a:off x="1074779" y="1241454"/>
          <a:ext cx="6702035" cy="4337984"/>
        </p:xfrm>
        <a:graphic>
          <a:graphicData uri="http://schemas.openxmlformats.org/drawingml/2006/table">
            <a:tbl>
              <a:tblPr/>
              <a:tblGrid>
                <a:gridCol w="818001"/>
                <a:gridCol w="269568"/>
                <a:gridCol w="1199116"/>
                <a:gridCol w="269568"/>
                <a:gridCol w="1199116"/>
                <a:gridCol w="148727"/>
                <a:gridCol w="1199116"/>
                <a:gridCol w="725047"/>
                <a:gridCol w="483365"/>
                <a:gridCol w="390411"/>
              </a:tblGrid>
              <a:tr h="260279">
                <a:tc>
                  <a:txBody>
                    <a:bodyPr/>
                    <a:lstStyle/>
                    <a:p>
                      <a:pPr algn="l" fontAlgn="b"/>
                      <a:r>
                        <a:rPr lang="en-US" sz="700" b="0" i="0" u="none" strike="noStrike">
                          <a:solidFill>
                            <a:srgbClr val="000000"/>
                          </a:solidFill>
                          <a:effectLst/>
                          <a:latin typeface="Calibri"/>
                        </a:rPr>
                        <a:t> </a:t>
                      </a:r>
                    </a:p>
                  </a:txBody>
                  <a:tcPr marL="7544" marR="7544" marT="75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Monday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000000"/>
                          </a:solidFill>
                          <a:effectLst/>
                          <a:latin typeface="Calibri"/>
                        </a:rPr>
                        <a:t>Wednesday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000000"/>
                          </a:solidFill>
                          <a:effectLst/>
                          <a:latin typeface="Calibri"/>
                        </a:rPr>
                        <a:t>Friday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000000"/>
                          </a:solidFill>
                          <a:effectLst/>
                          <a:latin typeface="Calibri"/>
                        </a:rPr>
                        <a:t>Comments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000000"/>
                          </a:solidFill>
                          <a:effectLst/>
                          <a:latin typeface="Calibri"/>
                        </a:rPr>
                        <a:t># lessons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Extra lessons</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260279">
                <a:tc>
                  <a:txBody>
                    <a:bodyPr/>
                    <a:lstStyle/>
                    <a:p>
                      <a:pPr algn="l" fontAlgn="ctr"/>
                      <a:r>
                        <a:rPr lang="en-US" sz="700" b="0" i="0" u="none" strike="noStrike">
                          <a:solidFill>
                            <a:srgbClr val="000000"/>
                          </a:solidFill>
                          <a:effectLst/>
                          <a:latin typeface="Calibri"/>
                        </a:rPr>
                        <a:t>Sep. 1 - 5</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9C0006"/>
                          </a:solidFill>
                          <a:effectLst/>
                          <a:latin typeface="Calibri"/>
                        </a:rPr>
                        <a:t>No classes (Labor day)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1: Introduction</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2: Graph Theory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3</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 +1</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Sep. 7- 12</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3: Random Networks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dirty="0">
                          <a:solidFill>
                            <a:srgbClr val="000000"/>
                          </a:solidFill>
                          <a:effectLst/>
                          <a:latin typeface="Calibri"/>
                        </a:rPr>
                        <a:t>Chapter 4: The scale-free property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5: The Barabási-Albert model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6</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 +2</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Sep. 14 - 19</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6: Evolving Networks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6: Evolving Networks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Preliminary Project Presentation</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9</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 +3</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Sep. 21 - 26</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700" b="0" i="0" u="none" strike="noStrike" dirty="0">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9</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 +1</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Sept. 28 - Oct. 3</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700" b="0" i="0" u="none" strike="noStrike">
                          <a:solidFill>
                            <a:srgbClr val="000000"/>
                          </a:solidFill>
                          <a:effectLst/>
                          <a:latin typeface="Calibri"/>
                        </a:rPr>
                        <a:t>Hands on: graph representation, binning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700" b="0" i="0" u="none" strike="noStrike">
                          <a:solidFill>
                            <a:srgbClr val="000000"/>
                          </a:solidFill>
                          <a:effectLst/>
                          <a:latin typeface="Calibri"/>
                        </a:rPr>
                        <a:t>Hands on: Gephi and Networkx</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Hand-in assignments 1</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11</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 +1</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Oct. 6 - 10</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700" b="0" i="0" u="none" strike="noStrike">
                          <a:solidFill>
                            <a:srgbClr val="000000"/>
                          </a:solidFill>
                          <a:effectLst/>
                          <a:latin typeface="Calibri"/>
                        </a:rPr>
                        <a:t>Small-world networks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12</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Oct. 13 - 17</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9C0006"/>
                          </a:solidFill>
                          <a:effectLst/>
                          <a:latin typeface="Calibri"/>
                        </a:rPr>
                        <a:t>No classes (Columbus Day)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700" b="0" i="0" u="none" strike="noStrike">
                          <a:solidFill>
                            <a:srgbClr val="000000"/>
                          </a:solidFill>
                          <a:effectLst/>
                          <a:latin typeface="Calibri"/>
                        </a:rPr>
                        <a:t>Cycles and motifs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Hand-in assignments 2</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13</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Oct. 20 - 24</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9: Communities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7: Degree correlations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15</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Oct. 27 - 31</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8: Network robustness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9C6500"/>
                          </a:solidFill>
                          <a:effectLst/>
                          <a:latin typeface="Calibri"/>
                        </a:rPr>
                        <a:t>L.-R.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700" b="0" i="0" u="none" strike="noStrike">
                          <a:solidFill>
                            <a:srgbClr val="000000"/>
                          </a:solidFill>
                          <a:effectLst/>
                          <a:latin typeface="Calibri"/>
                        </a:rPr>
                        <a:t>Movie night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16</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-1</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sk-SK" sz="700" b="0" i="0" u="none" strike="noStrike">
                          <a:solidFill>
                            <a:srgbClr val="000000"/>
                          </a:solidFill>
                          <a:effectLst/>
                          <a:latin typeface="Calibri"/>
                        </a:rPr>
                        <a:t>Nov. 3 - 7</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700" b="0" i="0" u="none" strike="noStrike">
                          <a:solidFill>
                            <a:srgbClr val="000000"/>
                          </a:solidFill>
                          <a:effectLst/>
                          <a:latin typeface="Calibri"/>
                        </a:rPr>
                        <a:t>Chapter 10: Spreading phenomena</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Guest speaker: Joerg Menche</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Guest speaker (at noon): Michael Kearns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Hand-in assignments 3</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19</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sk-SK" sz="700" b="0" i="0" u="none" strike="noStrike">
                          <a:solidFill>
                            <a:srgbClr val="000000"/>
                          </a:solidFill>
                          <a:effectLst/>
                          <a:latin typeface="Calibri"/>
                        </a:rPr>
                        <a:t>Nov. 10 - 14</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Weighted networks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Guest speaker: Yang-Yu Liu</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21</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33799">
                <a:tc>
                  <a:txBody>
                    <a:bodyPr/>
                    <a:lstStyle/>
                    <a:p>
                      <a:pPr algn="l" fontAlgn="ctr"/>
                      <a:r>
                        <a:rPr lang="sk-SK" sz="700" b="0" i="0" u="none" strike="noStrike">
                          <a:solidFill>
                            <a:srgbClr val="000000"/>
                          </a:solidFill>
                          <a:effectLst/>
                          <a:latin typeface="Calibri"/>
                        </a:rPr>
                        <a:t>Nov. 17 - 21</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b"/>
                      <a:r>
                        <a:rPr lang="en-US" sz="700" b="0" i="0" u="none" strike="noStrike">
                          <a:solidFill>
                            <a:srgbClr val="000000"/>
                          </a:solidFill>
                          <a:effectLst/>
                          <a:latin typeface="Calibri"/>
                        </a:rPr>
                        <a:t>Dynamics on networks (Random walks and page-rank)</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Guest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Wikipedia write-up due</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23</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sk-SK" sz="700" b="0" i="0" u="none" strike="noStrike">
                          <a:solidFill>
                            <a:srgbClr val="000000"/>
                          </a:solidFill>
                          <a:effectLst/>
                          <a:latin typeface="Calibri"/>
                        </a:rPr>
                        <a:t>Nov. 24 - 28</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700" b="0" i="0" u="none" strike="noStrike">
                          <a:solidFill>
                            <a:srgbClr val="000000"/>
                          </a:solidFill>
                          <a:effectLst/>
                          <a:latin typeface="Calibri"/>
                        </a:rPr>
                        <a:t>Open door class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9C0006"/>
                          </a:solidFill>
                          <a:effectLst/>
                          <a:latin typeface="Calibri"/>
                        </a:rPr>
                        <a:t>No classes (Thanksgiving recess)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24</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Dec. 1 - 5</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9C6500"/>
                          </a:solidFill>
                          <a:effectLst/>
                          <a:latin typeface="Calibri"/>
                        </a:rPr>
                        <a:t>L.-R.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en-US" sz="700" b="0" i="0" u="none" strike="noStrike">
                          <a:solidFill>
                            <a:srgbClr val="000000"/>
                          </a:solidFill>
                          <a:effectLst/>
                          <a:latin typeface="Calibri"/>
                        </a:rPr>
                        <a:t>TBA</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9C6500"/>
                          </a:solidFill>
                          <a:effectLst/>
                          <a:latin typeface="Calibri"/>
                        </a:rPr>
                        <a:t>L.-R.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700" b="0" i="0" u="none" strike="noStrike">
                          <a:solidFill>
                            <a:srgbClr val="000000"/>
                          </a:solidFill>
                          <a:effectLst/>
                          <a:latin typeface="Calibri"/>
                        </a:rPr>
                        <a:t>Project Presentation </a:t>
                      </a:r>
                      <a:r>
                        <a:rPr lang="en-US" sz="600" b="0" i="0" u="none" strike="noStrike">
                          <a:solidFill>
                            <a:srgbClr val="000000"/>
                          </a:solidFill>
                          <a:effectLst/>
                          <a:latin typeface="Calibri"/>
                        </a:rPr>
                        <a:t>(non-Network Science students)</a:t>
                      </a:r>
                      <a:endParaRPr lang="en-US" sz="700" b="0" i="0" u="none" strike="noStrike">
                        <a:solidFill>
                          <a:srgbClr val="000000"/>
                        </a:solidFill>
                        <a:effectLst/>
                        <a:latin typeface="Calibri"/>
                      </a:endParaRP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26</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Dec. 8 - 12</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9C6500"/>
                          </a:solidFill>
                          <a:effectLst/>
                          <a:latin typeface="Calibri"/>
                        </a:rPr>
                        <a:t>L.-R.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700" b="0" i="0" u="none" strike="noStrike">
                          <a:solidFill>
                            <a:srgbClr val="000000"/>
                          </a:solidFill>
                          <a:effectLst/>
                          <a:latin typeface="Calibri"/>
                        </a:rPr>
                        <a:t>Project Presentation </a:t>
                      </a:r>
                      <a:r>
                        <a:rPr lang="en-US" sz="600" b="0" i="0" u="none" strike="noStrike">
                          <a:solidFill>
                            <a:srgbClr val="000000"/>
                          </a:solidFill>
                          <a:effectLst/>
                          <a:latin typeface="Calibri"/>
                        </a:rPr>
                        <a:t>(PhD in Network Science)</a:t>
                      </a:r>
                      <a:endParaRPr lang="en-US" sz="700" b="0" i="0" u="none" strike="noStrike">
                        <a:solidFill>
                          <a:srgbClr val="000000"/>
                        </a:solidFill>
                        <a:effectLst/>
                        <a:latin typeface="Calibri"/>
                      </a:endParaRP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fontAlgn="ctr"/>
                      <a:r>
                        <a:rPr lang="en-US" sz="700" b="1" i="0" u="none" strike="noStrike" dirty="0">
                          <a:solidFill>
                            <a:srgbClr val="3F3F3F"/>
                          </a:solidFill>
                          <a:effectLst/>
                          <a:latin typeface="Calibri"/>
                        </a:rPr>
                        <a:t>Exam week</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spTree>
    <p:extLst>
      <p:ext uri="{BB962C8B-B14F-4D97-AF65-F5344CB8AC3E}">
        <p14:creationId xmlns:p14="http://schemas.microsoft.com/office/powerpoint/2010/main" val="153444111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graphicFrame>
        <p:nvGraphicFramePr>
          <p:cNvPr id="2" name="Table 1"/>
          <p:cNvGraphicFramePr>
            <a:graphicFrameLocks noGrp="1"/>
          </p:cNvGraphicFramePr>
          <p:nvPr>
            <p:extLst>
              <p:ext uri="{D42A27DB-BD31-4B8C-83A1-F6EECF244321}">
                <p14:modId xmlns:p14="http://schemas.microsoft.com/office/powerpoint/2010/main" val="3477035069"/>
              </p:ext>
            </p:extLst>
          </p:nvPr>
        </p:nvGraphicFramePr>
        <p:xfrm>
          <a:off x="485739" y="1914626"/>
          <a:ext cx="8229599" cy="1724930"/>
        </p:xfrm>
        <a:graphic>
          <a:graphicData uri="http://schemas.openxmlformats.org/drawingml/2006/table">
            <a:tbl>
              <a:tblPr/>
              <a:tblGrid>
                <a:gridCol w="1004445"/>
                <a:gridCol w="331010"/>
                <a:gridCol w="1472425"/>
                <a:gridCol w="331010"/>
                <a:gridCol w="1472425"/>
                <a:gridCol w="182626"/>
                <a:gridCol w="1472425"/>
                <a:gridCol w="890303"/>
                <a:gridCol w="593536"/>
                <a:gridCol w="479394"/>
              </a:tblGrid>
              <a:tr h="342424">
                <a:tc>
                  <a:txBody>
                    <a:bodyPr/>
                    <a:lstStyle/>
                    <a:p>
                      <a:pPr algn="l" fontAlgn="b"/>
                      <a:r>
                        <a:rPr lang="en-US" sz="1100" b="0" i="0" u="none" strike="noStrike">
                          <a:solidFill>
                            <a:srgbClr val="000000"/>
                          </a:solidFill>
                          <a:effectLst/>
                          <a:latin typeface="Calibri"/>
                        </a:rPr>
                        <a:t> </a:t>
                      </a:r>
                    </a:p>
                  </a:txBody>
                  <a:tcPr marL="11414" marR="11414" marT="1141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Monday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dirty="0">
                          <a:solidFill>
                            <a:srgbClr val="000000"/>
                          </a:solidFill>
                          <a:effectLst/>
                          <a:latin typeface="Calibri"/>
                        </a:rPr>
                        <a:t>Wednesday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a:rPr>
                        <a:t>Friday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a:rPr>
                        <a:t>Comments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a:rPr>
                        <a:t># lessons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Extra lessons</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342424">
                <a:tc>
                  <a:txBody>
                    <a:bodyPr/>
                    <a:lstStyle/>
                    <a:p>
                      <a:pPr algn="l" fontAlgn="ctr"/>
                      <a:r>
                        <a:rPr lang="en-US" sz="1100" b="0" i="0" u="none" strike="noStrike">
                          <a:solidFill>
                            <a:srgbClr val="000000"/>
                          </a:solidFill>
                          <a:effectLst/>
                          <a:latin typeface="Calibri"/>
                        </a:rPr>
                        <a:t>Sep. 1 - 5</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9C0006"/>
                          </a:solidFill>
                          <a:effectLst/>
                          <a:latin typeface="Calibri"/>
                        </a:rPr>
                        <a:t>No classes (Labor day)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1: Introduction</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2: Graph Theory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3</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 +1</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Sep. 7- 12</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3: Random Networks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4: The scale-free property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5: The Barabási-Albert model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6</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 +2</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Sep. 14 - 19</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6: Evolving Networks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6: Evolving Networks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Preliminary Project Presentation</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9</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 +3</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Sep. 21 - 26</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1100" b="0" i="0" u="none" strike="noStrike" dirty="0">
                          <a:solidFill>
                            <a:srgbClr val="9C0006"/>
                          </a:solidFill>
                          <a:effectLst/>
                          <a:latin typeface="Calibri"/>
                        </a:rPr>
                        <a:t>--</a:t>
                      </a:r>
                      <a:r>
                        <a:rPr lang="en-US" sz="1100" b="0" i="0" u="none" strike="noStrike" dirty="0" smtClean="0">
                          <a:solidFill>
                            <a:srgbClr val="9C0006"/>
                          </a:solidFill>
                          <a:effectLst/>
                          <a:latin typeface="Calibri"/>
                        </a:rPr>
                        <a:t>- (ECCS)</a:t>
                      </a:r>
                      <a:endParaRPr lang="en-US" sz="1100" b="0" i="0" u="none" strike="noStrike" dirty="0">
                        <a:solidFill>
                          <a:srgbClr val="9C0006"/>
                        </a:solidFill>
                        <a:effectLst/>
                        <a:latin typeface="Calibri"/>
                      </a:endParaRP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1100" b="0" i="0" u="none" strike="noStrike" dirty="0">
                          <a:solidFill>
                            <a:srgbClr val="9C0006"/>
                          </a:solidFill>
                          <a:effectLst/>
                          <a:latin typeface="Calibri"/>
                        </a:rPr>
                        <a:t>--</a:t>
                      </a:r>
                      <a:r>
                        <a:rPr lang="en-US" sz="1100" b="0" i="0" u="none" strike="noStrike" dirty="0" smtClean="0">
                          <a:solidFill>
                            <a:srgbClr val="9C0006"/>
                          </a:solidFill>
                          <a:effectLst/>
                          <a:latin typeface="Calibri"/>
                        </a:rPr>
                        <a:t>- </a:t>
                      </a:r>
                      <a:r>
                        <a:rPr lang="en-US" sz="1100" b="0" i="0" u="none" strike="noStrike" dirty="0" smtClean="0">
                          <a:solidFill>
                            <a:srgbClr val="9C0006"/>
                          </a:solidFill>
                          <a:effectLst/>
                          <a:latin typeface="+mn-lt"/>
                        </a:rPr>
                        <a:t>(ECCS)</a:t>
                      </a:r>
                      <a:endParaRPr lang="en-US" sz="1100" b="0" i="0" u="none" strike="noStrike" dirty="0">
                        <a:solidFill>
                          <a:srgbClr val="9C0006"/>
                        </a:solidFill>
                        <a:effectLst/>
                        <a:latin typeface="Calibri"/>
                      </a:endParaRP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9</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a:rPr>
                        <a:t>: +1</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825843" y="3872708"/>
            <a:ext cx="3167804" cy="369332"/>
          </a:xfrm>
          <a:prstGeom prst="rect">
            <a:avLst/>
          </a:prstGeom>
          <a:noFill/>
        </p:spPr>
        <p:txBody>
          <a:bodyPr wrap="square" rtlCol="0">
            <a:spAutoFit/>
          </a:bodyPr>
          <a:lstStyle/>
          <a:p>
            <a:r>
              <a:rPr lang="en-US" u="sng" dirty="0" smtClean="0">
                <a:solidFill>
                  <a:srgbClr val="595959"/>
                </a:solidFill>
                <a:latin typeface="Calibri"/>
              </a:rPr>
              <a:t>Highlights</a:t>
            </a:r>
            <a:r>
              <a:rPr lang="en-US" dirty="0" smtClean="0">
                <a:solidFill>
                  <a:srgbClr val="595959"/>
                </a:solidFill>
                <a:latin typeface="Calibri"/>
              </a:rPr>
              <a:t>: </a:t>
            </a:r>
            <a:endParaRPr lang="en-US" dirty="0">
              <a:solidFill>
                <a:srgbClr val="595959"/>
              </a:solidFill>
              <a:latin typeface="Calibri"/>
            </a:endParaRPr>
          </a:p>
        </p:txBody>
      </p:sp>
      <p:sp>
        <p:nvSpPr>
          <p:cNvPr id="6" name="TextBox 5"/>
          <p:cNvSpPr txBox="1"/>
          <p:nvPr/>
        </p:nvSpPr>
        <p:spPr>
          <a:xfrm>
            <a:off x="1074766" y="4233525"/>
            <a:ext cx="7846402" cy="1477328"/>
          </a:xfrm>
          <a:prstGeom prst="rect">
            <a:avLst/>
          </a:prstGeom>
          <a:noFill/>
        </p:spPr>
        <p:txBody>
          <a:bodyPr wrap="square" rtlCol="0">
            <a:spAutoFit/>
          </a:bodyPr>
          <a:lstStyle/>
          <a:p>
            <a:r>
              <a:rPr lang="en-US" dirty="0" smtClean="0">
                <a:solidFill>
                  <a:srgbClr val="595959"/>
                </a:solidFill>
                <a:latin typeface="Calibri"/>
              </a:rPr>
              <a:t>15 min discussion on projects at the end of each class</a:t>
            </a:r>
          </a:p>
          <a:p>
            <a:r>
              <a:rPr lang="en-US" dirty="0" smtClean="0">
                <a:solidFill>
                  <a:srgbClr val="595959"/>
                </a:solidFill>
                <a:latin typeface="Calibri"/>
              </a:rPr>
              <a:t>Preliminary Project presentations on Friday Sep. 19</a:t>
            </a:r>
            <a:r>
              <a:rPr lang="en-US" baseline="30000" dirty="0" smtClean="0">
                <a:solidFill>
                  <a:srgbClr val="595959"/>
                </a:solidFill>
                <a:latin typeface="Calibri"/>
              </a:rPr>
              <a:t>th </a:t>
            </a:r>
            <a:r>
              <a:rPr lang="en-US" dirty="0" smtClean="0">
                <a:solidFill>
                  <a:srgbClr val="595959"/>
                </a:solidFill>
                <a:latin typeface="Calibri"/>
              </a:rPr>
              <a:t>(No grading, only feedback)</a:t>
            </a:r>
          </a:p>
          <a:p>
            <a:r>
              <a:rPr lang="en-US" dirty="0" smtClean="0">
                <a:solidFill>
                  <a:srgbClr val="595959"/>
                </a:solidFill>
                <a:latin typeface="Calibri"/>
              </a:rPr>
              <a:t>5 min/max 5 slides. Print-out + email</a:t>
            </a:r>
            <a:endParaRPr lang="en-US" dirty="0">
              <a:solidFill>
                <a:srgbClr val="595959"/>
              </a:solidFill>
              <a:latin typeface="Calibri"/>
            </a:endParaRPr>
          </a:p>
          <a:p>
            <a:r>
              <a:rPr lang="en-US" dirty="0" smtClean="0">
                <a:solidFill>
                  <a:srgbClr val="595959"/>
                </a:solidFill>
                <a:latin typeface="Calibri"/>
              </a:rPr>
              <a:t>Hand-out of first assignment (due on October 3</a:t>
            </a:r>
            <a:r>
              <a:rPr lang="en-US" baseline="30000" dirty="0" smtClean="0">
                <a:solidFill>
                  <a:srgbClr val="595959"/>
                </a:solidFill>
                <a:latin typeface="Calibri"/>
              </a:rPr>
              <a:t>rd</a:t>
            </a:r>
            <a:r>
              <a:rPr lang="en-US" dirty="0" smtClean="0">
                <a:solidFill>
                  <a:srgbClr val="595959"/>
                </a:solidFill>
                <a:latin typeface="Calibri"/>
              </a:rPr>
              <a:t>) </a:t>
            </a:r>
          </a:p>
          <a:p>
            <a:r>
              <a:rPr lang="en-US" dirty="0" smtClean="0">
                <a:solidFill>
                  <a:srgbClr val="595959"/>
                </a:solidFill>
                <a:latin typeface="Calibri"/>
              </a:rPr>
              <a:t>No classes on the week Sep. 21-26</a:t>
            </a:r>
            <a:endParaRPr lang="en-US" dirty="0">
              <a:solidFill>
                <a:srgbClr val="595959"/>
              </a:solidFill>
              <a:latin typeface="Calibri"/>
            </a:endParaRPr>
          </a:p>
        </p:txBody>
      </p:sp>
      <p:cxnSp>
        <p:nvCxnSpPr>
          <p:cNvPr id="9" name="Straight Arrow Connector 8"/>
          <p:cNvCxnSpPr/>
          <p:nvPr/>
        </p:nvCxnSpPr>
        <p:spPr>
          <a:xfrm>
            <a:off x="537094" y="443073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537094" y="469743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p:nvPr/>
        </p:nvCxnSpPr>
        <p:spPr>
          <a:xfrm>
            <a:off x="537094" y="4999055"/>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a:off x="533919" y="5253055"/>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a:off x="489122" y="5547443"/>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6008733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graphicFrame>
        <p:nvGraphicFramePr>
          <p:cNvPr id="3" name="Table 2"/>
          <p:cNvGraphicFramePr>
            <a:graphicFrameLocks noGrp="1"/>
          </p:cNvGraphicFramePr>
          <p:nvPr>
            <p:extLst>
              <p:ext uri="{D42A27DB-BD31-4B8C-83A1-F6EECF244321}">
                <p14:modId xmlns:p14="http://schemas.microsoft.com/office/powerpoint/2010/main" val="3476534513"/>
              </p:ext>
            </p:extLst>
          </p:nvPr>
        </p:nvGraphicFramePr>
        <p:xfrm>
          <a:off x="457200" y="1774016"/>
          <a:ext cx="8229599" cy="1035812"/>
        </p:xfrm>
        <a:graphic>
          <a:graphicData uri="http://schemas.openxmlformats.org/drawingml/2006/table">
            <a:tbl>
              <a:tblPr/>
              <a:tblGrid>
                <a:gridCol w="1004445"/>
                <a:gridCol w="331010"/>
                <a:gridCol w="1472425"/>
                <a:gridCol w="331010"/>
                <a:gridCol w="1472425"/>
                <a:gridCol w="182626"/>
                <a:gridCol w="1472425"/>
                <a:gridCol w="890303"/>
                <a:gridCol w="593536"/>
                <a:gridCol w="479394"/>
              </a:tblGrid>
              <a:tr h="342424">
                <a:tc>
                  <a:txBody>
                    <a:bodyPr/>
                    <a:lstStyle/>
                    <a:p>
                      <a:pPr algn="l" fontAlgn="ctr"/>
                      <a:r>
                        <a:rPr lang="en-US" sz="1100" b="0" i="0" u="none" strike="noStrike">
                          <a:solidFill>
                            <a:srgbClr val="000000"/>
                          </a:solidFill>
                          <a:effectLst/>
                          <a:latin typeface="Calibri"/>
                        </a:rPr>
                        <a:t>Sept. 28 - Oct. 3</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1100" b="0" i="0" u="none" strike="noStrike">
                          <a:solidFill>
                            <a:srgbClr val="000000"/>
                          </a:solidFill>
                          <a:effectLst/>
                          <a:latin typeface="Calibri"/>
                        </a:rPr>
                        <a:t>Hands on: graph representation, binning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1100" b="0" i="0" u="none" strike="noStrike">
                          <a:solidFill>
                            <a:srgbClr val="000000"/>
                          </a:solidFill>
                          <a:effectLst/>
                          <a:latin typeface="Calibri"/>
                        </a:rPr>
                        <a:t>Hands on: Gephi and Networkx</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Hand-in assignments 1</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11</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 +1</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Oct. 6 - 10</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1100" b="0" i="0" u="none" strike="noStrike">
                          <a:solidFill>
                            <a:srgbClr val="000000"/>
                          </a:solidFill>
                          <a:effectLst/>
                          <a:latin typeface="Calibri"/>
                        </a:rPr>
                        <a:t>Small-world networks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12</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Oct. 13 - 17</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9C0006"/>
                          </a:solidFill>
                          <a:effectLst/>
                          <a:latin typeface="Calibri"/>
                        </a:rPr>
                        <a:t>No classes (Columbus Day)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1100" b="0" i="0" u="none" strike="noStrike">
                          <a:solidFill>
                            <a:srgbClr val="000000"/>
                          </a:solidFill>
                          <a:effectLst/>
                          <a:latin typeface="Calibri"/>
                        </a:rPr>
                        <a:t>Cycles and motifs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Hand-in assignments 2</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13</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825843" y="3565068"/>
            <a:ext cx="3167804" cy="369332"/>
          </a:xfrm>
          <a:prstGeom prst="rect">
            <a:avLst/>
          </a:prstGeom>
          <a:noFill/>
        </p:spPr>
        <p:txBody>
          <a:bodyPr wrap="square" rtlCol="0">
            <a:spAutoFit/>
          </a:bodyPr>
          <a:lstStyle/>
          <a:p>
            <a:r>
              <a:rPr lang="en-US" u="sng" dirty="0" smtClean="0">
                <a:solidFill>
                  <a:srgbClr val="595959"/>
                </a:solidFill>
                <a:latin typeface="Calibri"/>
              </a:rPr>
              <a:t>Highlights</a:t>
            </a:r>
            <a:r>
              <a:rPr lang="en-US" dirty="0" smtClean="0">
                <a:solidFill>
                  <a:srgbClr val="595959"/>
                </a:solidFill>
                <a:latin typeface="Calibri"/>
              </a:rPr>
              <a:t>: </a:t>
            </a:r>
            <a:endParaRPr lang="en-US" dirty="0">
              <a:solidFill>
                <a:srgbClr val="595959"/>
              </a:solidFill>
              <a:latin typeface="Calibri"/>
            </a:endParaRPr>
          </a:p>
        </p:txBody>
      </p:sp>
      <p:sp>
        <p:nvSpPr>
          <p:cNvPr id="6" name="TextBox 5"/>
          <p:cNvSpPr txBox="1"/>
          <p:nvPr/>
        </p:nvSpPr>
        <p:spPr>
          <a:xfrm>
            <a:off x="1074766" y="3925885"/>
            <a:ext cx="7870065" cy="1477328"/>
          </a:xfrm>
          <a:prstGeom prst="rect">
            <a:avLst/>
          </a:prstGeom>
          <a:noFill/>
        </p:spPr>
        <p:txBody>
          <a:bodyPr wrap="square" rtlCol="0">
            <a:spAutoFit/>
          </a:bodyPr>
          <a:lstStyle/>
          <a:p>
            <a:r>
              <a:rPr lang="en-US" dirty="0" smtClean="0">
                <a:solidFill>
                  <a:srgbClr val="595959"/>
                </a:solidFill>
                <a:latin typeface="Calibri"/>
              </a:rPr>
              <a:t>Bring a laptop for the class on September 30th</a:t>
            </a:r>
          </a:p>
          <a:p>
            <a:r>
              <a:rPr lang="en-US" dirty="0" smtClean="0">
                <a:solidFill>
                  <a:srgbClr val="595959"/>
                </a:solidFill>
                <a:latin typeface="Calibri"/>
              </a:rPr>
              <a:t>Hand-in assignment by Friday, October 3</a:t>
            </a:r>
            <a:r>
              <a:rPr lang="en-US" baseline="30000" dirty="0" smtClean="0">
                <a:solidFill>
                  <a:srgbClr val="595959"/>
                </a:solidFill>
                <a:latin typeface="Calibri"/>
              </a:rPr>
              <a:t>rd</a:t>
            </a:r>
            <a:r>
              <a:rPr lang="en-US" dirty="0" smtClean="0">
                <a:solidFill>
                  <a:srgbClr val="595959"/>
                </a:solidFill>
                <a:latin typeface="Calibri"/>
              </a:rPr>
              <a:t>, 6pm</a:t>
            </a:r>
            <a:endParaRPr lang="en-US" dirty="0">
              <a:solidFill>
                <a:srgbClr val="595959"/>
              </a:solidFill>
              <a:latin typeface="Calibri"/>
            </a:endParaRPr>
          </a:p>
          <a:p>
            <a:r>
              <a:rPr lang="en-US" dirty="0" smtClean="0">
                <a:solidFill>
                  <a:srgbClr val="595959"/>
                </a:solidFill>
                <a:latin typeface="Calibri"/>
              </a:rPr>
              <a:t>Hand-out of second assignment, hand-in by Friday, October 17</a:t>
            </a:r>
            <a:r>
              <a:rPr lang="en-US" baseline="30000" dirty="0" smtClean="0">
                <a:solidFill>
                  <a:srgbClr val="595959"/>
                </a:solidFill>
                <a:latin typeface="Calibri"/>
              </a:rPr>
              <a:t>th</a:t>
            </a:r>
            <a:r>
              <a:rPr lang="en-US" dirty="0" smtClean="0">
                <a:solidFill>
                  <a:srgbClr val="595959"/>
                </a:solidFill>
                <a:latin typeface="Calibri"/>
              </a:rPr>
              <a:t>, 6pm</a:t>
            </a:r>
          </a:p>
          <a:p>
            <a:r>
              <a:rPr lang="en-US" dirty="0">
                <a:solidFill>
                  <a:srgbClr val="595959"/>
                </a:solidFill>
                <a:latin typeface="Calibri"/>
              </a:rPr>
              <a:t>B</a:t>
            </a:r>
            <a:r>
              <a:rPr lang="en-US" dirty="0" smtClean="0">
                <a:solidFill>
                  <a:srgbClr val="595959"/>
                </a:solidFill>
                <a:latin typeface="Calibri"/>
              </a:rPr>
              <a:t>ring the assignments here to the CCNR, and hand it to </a:t>
            </a:r>
            <a:r>
              <a:rPr lang="en-US" dirty="0">
                <a:solidFill>
                  <a:srgbClr val="595959"/>
                </a:solidFill>
                <a:latin typeface="Calibri"/>
              </a:rPr>
              <a:t>Roberta. If not in the office, slide it under the door of the room at the </a:t>
            </a:r>
            <a:r>
              <a:rPr lang="en-US" dirty="0" smtClean="0">
                <a:solidFill>
                  <a:srgbClr val="595959"/>
                </a:solidFill>
                <a:latin typeface="Calibri"/>
              </a:rPr>
              <a:t>entrance </a:t>
            </a:r>
          </a:p>
        </p:txBody>
      </p:sp>
      <p:cxnSp>
        <p:nvCxnSpPr>
          <p:cNvPr id="7" name="Straight Arrow Connector 6"/>
          <p:cNvCxnSpPr/>
          <p:nvPr/>
        </p:nvCxnSpPr>
        <p:spPr>
          <a:xfrm>
            <a:off x="537094" y="41230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537094" y="43897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533919" y="4945415"/>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a:off x="536449" y="4671853"/>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156709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graphicFrame>
        <p:nvGraphicFramePr>
          <p:cNvPr id="5" name="Table 4"/>
          <p:cNvGraphicFramePr>
            <a:graphicFrameLocks noGrp="1"/>
          </p:cNvGraphicFramePr>
          <p:nvPr>
            <p:extLst>
              <p:ext uri="{D42A27DB-BD31-4B8C-83A1-F6EECF244321}">
                <p14:modId xmlns:p14="http://schemas.microsoft.com/office/powerpoint/2010/main" val="4255242023"/>
              </p:ext>
            </p:extLst>
          </p:nvPr>
        </p:nvGraphicFramePr>
        <p:xfrm>
          <a:off x="457200" y="1584264"/>
          <a:ext cx="8229599" cy="1386776"/>
        </p:xfrm>
        <a:graphic>
          <a:graphicData uri="http://schemas.openxmlformats.org/drawingml/2006/table">
            <a:tbl>
              <a:tblPr/>
              <a:tblGrid>
                <a:gridCol w="1004445"/>
                <a:gridCol w="331010"/>
                <a:gridCol w="1472425"/>
                <a:gridCol w="331010"/>
                <a:gridCol w="1472425"/>
                <a:gridCol w="182626"/>
                <a:gridCol w="1472425"/>
                <a:gridCol w="890303"/>
                <a:gridCol w="593536"/>
                <a:gridCol w="479394"/>
              </a:tblGrid>
              <a:tr h="342424">
                <a:tc>
                  <a:txBody>
                    <a:bodyPr/>
                    <a:lstStyle/>
                    <a:p>
                      <a:pPr algn="l" fontAlgn="ctr"/>
                      <a:r>
                        <a:rPr lang="en-US" sz="1100" b="0" i="0" u="none" strike="noStrike">
                          <a:solidFill>
                            <a:srgbClr val="000000"/>
                          </a:solidFill>
                          <a:effectLst/>
                          <a:latin typeface="Calibri"/>
                        </a:rPr>
                        <a:t>Oct. 20 - 24</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9: Communities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7: Degree correlations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15</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Oct. 27 - 31</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8: Network robustness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9C6500"/>
                          </a:solidFill>
                          <a:effectLst/>
                          <a:latin typeface="Calibri"/>
                        </a:rPr>
                        <a:t>L.-R.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1100" b="0" i="0" u="none" strike="noStrike">
                          <a:solidFill>
                            <a:srgbClr val="000000"/>
                          </a:solidFill>
                          <a:effectLst/>
                          <a:latin typeface="Calibri"/>
                        </a:rPr>
                        <a:t>Movie night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16</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-1</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sk-SK" sz="1100" b="0" i="0" u="none" strike="noStrike">
                          <a:solidFill>
                            <a:srgbClr val="000000"/>
                          </a:solidFill>
                          <a:effectLst/>
                          <a:latin typeface="Calibri"/>
                        </a:rPr>
                        <a:t>Nov. 3 - 7</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a:rPr>
                        <a:t>Chapter 10: Spreading phenomena</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Guest speaker: Joerg Menche</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Guest speaker (at noon): Michael Kearns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Hand-in assignments 3</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19</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sk-SK" sz="1100" b="0" i="0" u="none" strike="noStrike">
                          <a:solidFill>
                            <a:srgbClr val="000000"/>
                          </a:solidFill>
                          <a:effectLst/>
                          <a:latin typeface="Calibri"/>
                        </a:rPr>
                        <a:t>Nov. 10 - 14</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Weighted networks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Guest speaker: Yang-Yu Liu</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21</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825843" y="3565068"/>
            <a:ext cx="3167804" cy="369332"/>
          </a:xfrm>
          <a:prstGeom prst="rect">
            <a:avLst/>
          </a:prstGeom>
          <a:noFill/>
        </p:spPr>
        <p:txBody>
          <a:bodyPr wrap="square" rtlCol="0">
            <a:spAutoFit/>
          </a:bodyPr>
          <a:lstStyle/>
          <a:p>
            <a:r>
              <a:rPr lang="en-US" u="sng" dirty="0" smtClean="0">
                <a:solidFill>
                  <a:srgbClr val="595959"/>
                </a:solidFill>
                <a:latin typeface="Calibri"/>
              </a:rPr>
              <a:t>Highlights</a:t>
            </a:r>
            <a:r>
              <a:rPr lang="en-US" dirty="0" smtClean="0">
                <a:solidFill>
                  <a:srgbClr val="595959"/>
                </a:solidFill>
                <a:latin typeface="Calibri"/>
              </a:rPr>
              <a:t>: </a:t>
            </a:r>
            <a:endParaRPr lang="en-US" dirty="0">
              <a:solidFill>
                <a:srgbClr val="595959"/>
              </a:solidFill>
              <a:latin typeface="Calibri"/>
            </a:endParaRPr>
          </a:p>
        </p:txBody>
      </p:sp>
      <p:sp>
        <p:nvSpPr>
          <p:cNvPr id="8" name="TextBox 7"/>
          <p:cNvSpPr txBox="1"/>
          <p:nvPr/>
        </p:nvSpPr>
        <p:spPr>
          <a:xfrm>
            <a:off x="1074766" y="3925885"/>
            <a:ext cx="7870065" cy="1200329"/>
          </a:xfrm>
          <a:prstGeom prst="rect">
            <a:avLst/>
          </a:prstGeom>
          <a:noFill/>
        </p:spPr>
        <p:txBody>
          <a:bodyPr wrap="square" rtlCol="0">
            <a:spAutoFit/>
          </a:bodyPr>
          <a:lstStyle/>
          <a:p>
            <a:r>
              <a:rPr lang="en-US" dirty="0" smtClean="0">
                <a:solidFill>
                  <a:srgbClr val="595959"/>
                </a:solidFill>
                <a:latin typeface="Calibri"/>
              </a:rPr>
              <a:t>Movie Night: </a:t>
            </a:r>
            <a:r>
              <a:rPr lang="en-US" i="1" dirty="0" smtClean="0">
                <a:solidFill>
                  <a:srgbClr val="595959"/>
                </a:solidFill>
                <a:latin typeface="Calibri"/>
              </a:rPr>
              <a:t>Connected</a:t>
            </a:r>
            <a:r>
              <a:rPr lang="en-US" dirty="0" smtClean="0">
                <a:solidFill>
                  <a:srgbClr val="595959"/>
                </a:solidFill>
                <a:latin typeface="Calibri"/>
              </a:rPr>
              <a:t>, by </a:t>
            </a:r>
            <a:r>
              <a:rPr lang="en-US" dirty="0" err="1" smtClean="0">
                <a:solidFill>
                  <a:srgbClr val="595959"/>
                </a:solidFill>
                <a:latin typeface="Calibri"/>
              </a:rPr>
              <a:t>Annamaria</a:t>
            </a:r>
            <a:r>
              <a:rPr lang="en-US" dirty="0" smtClean="0">
                <a:solidFill>
                  <a:srgbClr val="595959"/>
                </a:solidFill>
                <a:latin typeface="Calibri"/>
              </a:rPr>
              <a:t> </a:t>
            </a:r>
            <a:r>
              <a:rPr lang="en-US" dirty="0" err="1" smtClean="0">
                <a:solidFill>
                  <a:srgbClr val="595959"/>
                </a:solidFill>
                <a:latin typeface="Calibri"/>
              </a:rPr>
              <a:t>Talas</a:t>
            </a:r>
            <a:r>
              <a:rPr lang="en-US" dirty="0" smtClean="0">
                <a:solidFill>
                  <a:srgbClr val="595959"/>
                </a:solidFill>
                <a:latin typeface="Calibri"/>
              </a:rPr>
              <a:t>. Probably later than 5.30pm (will be announced)</a:t>
            </a:r>
          </a:p>
          <a:p>
            <a:r>
              <a:rPr lang="en-US" dirty="0" smtClean="0">
                <a:solidFill>
                  <a:srgbClr val="595959"/>
                </a:solidFill>
                <a:latin typeface="Calibri"/>
              </a:rPr>
              <a:t>Hand-out of third assignment, hand-in by Friday, November 7</a:t>
            </a:r>
            <a:r>
              <a:rPr lang="en-US" baseline="30000" dirty="0" smtClean="0">
                <a:solidFill>
                  <a:srgbClr val="595959"/>
                </a:solidFill>
                <a:latin typeface="Calibri"/>
              </a:rPr>
              <a:t>th</a:t>
            </a:r>
            <a:r>
              <a:rPr lang="en-US" dirty="0" smtClean="0">
                <a:solidFill>
                  <a:srgbClr val="595959"/>
                </a:solidFill>
                <a:latin typeface="Calibri"/>
              </a:rPr>
              <a:t>, 6pm</a:t>
            </a:r>
          </a:p>
          <a:p>
            <a:r>
              <a:rPr lang="en-US" dirty="0" smtClean="0">
                <a:solidFill>
                  <a:srgbClr val="595959"/>
                </a:solidFill>
                <a:latin typeface="Calibri"/>
              </a:rPr>
              <a:t>Lectures from guests on their research </a:t>
            </a:r>
          </a:p>
        </p:txBody>
      </p:sp>
      <p:cxnSp>
        <p:nvCxnSpPr>
          <p:cNvPr id="9" name="Straight Arrow Connector 8"/>
          <p:cNvCxnSpPr/>
          <p:nvPr/>
        </p:nvCxnSpPr>
        <p:spPr>
          <a:xfrm>
            <a:off x="537094" y="41230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a:off x="549694" y="4945415"/>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536449" y="4671853"/>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6187882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graphicFrame>
        <p:nvGraphicFramePr>
          <p:cNvPr id="3" name="Table 2"/>
          <p:cNvGraphicFramePr>
            <a:graphicFrameLocks noGrp="1"/>
          </p:cNvGraphicFramePr>
          <p:nvPr>
            <p:extLst>
              <p:ext uri="{D42A27DB-BD31-4B8C-83A1-F6EECF244321}">
                <p14:modId xmlns:p14="http://schemas.microsoft.com/office/powerpoint/2010/main" val="3177158138"/>
              </p:ext>
            </p:extLst>
          </p:nvPr>
        </p:nvGraphicFramePr>
        <p:xfrm>
          <a:off x="364449" y="1683390"/>
          <a:ext cx="8229599" cy="917401"/>
        </p:xfrm>
        <a:graphic>
          <a:graphicData uri="http://schemas.openxmlformats.org/drawingml/2006/table">
            <a:tbl>
              <a:tblPr/>
              <a:tblGrid>
                <a:gridCol w="1004445"/>
                <a:gridCol w="331010"/>
                <a:gridCol w="1472425"/>
                <a:gridCol w="331010"/>
                <a:gridCol w="1472425"/>
                <a:gridCol w="182626"/>
                <a:gridCol w="1472425"/>
                <a:gridCol w="890303"/>
                <a:gridCol w="593536"/>
                <a:gridCol w="479394"/>
              </a:tblGrid>
              <a:tr h="570707">
                <a:tc>
                  <a:txBody>
                    <a:bodyPr/>
                    <a:lstStyle/>
                    <a:p>
                      <a:pPr algn="l" fontAlgn="ctr"/>
                      <a:r>
                        <a:rPr lang="sk-SK" sz="1100" b="0" i="0" u="none" strike="noStrike">
                          <a:solidFill>
                            <a:srgbClr val="000000"/>
                          </a:solidFill>
                          <a:effectLst/>
                          <a:latin typeface="Calibri"/>
                        </a:rPr>
                        <a:t>Nov. 17 - 21</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b"/>
                      <a:r>
                        <a:rPr lang="en-US" sz="1100" b="0" i="0" u="none" strike="noStrike">
                          <a:solidFill>
                            <a:srgbClr val="000000"/>
                          </a:solidFill>
                          <a:effectLst/>
                          <a:latin typeface="Calibri"/>
                        </a:rPr>
                        <a:t>Dynamics on networks (Random walks and page-rank)</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Guest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Wikipedia write-up due</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23</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sk-SK" sz="1100" b="0" i="0" u="none" strike="noStrike">
                          <a:solidFill>
                            <a:srgbClr val="000000"/>
                          </a:solidFill>
                          <a:effectLst/>
                          <a:latin typeface="Calibri"/>
                        </a:rPr>
                        <a:t>Nov. 24 - 28</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1100" b="0" i="0" u="none" strike="noStrike">
                          <a:solidFill>
                            <a:srgbClr val="000000"/>
                          </a:solidFill>
                          <a:effectLst/>
                          <a:latin typeface="Calibri"/>
                        </a:rPr>
                        <a:t>Open door class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9C0006"/>
                          </a:solidFill>
                          <a:effectLst/>
                          <a:latin typeface="Calibri"/>
                        </a:rPr>
                        <a:t>No classes (Thanksgiving recess)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24</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9" name="TextBox 8"/>
          <p:cNvSpPr txBox="1"/>
          <p:nvPr/>
        </p:nvSpPr>
        <p:spPr>
          <a:xfrm>
            <a:off x="825843" y="3565068"/>
            <a:ext cx="3167804" cy="369332"/>
          </a:xfrm>
          <a:prstGeom prst="rect">
            <a:avLst/>
          </a:prstGeom>
          <a:noFill/>
        </p:spPr>
        <p:txBody>
          <a:bodyPr wrap="square" rtlCol="0">
            <a:spAutoFit/>
          </a:bodyPr>
          <a:lstStyle/>
          <a:p>
            <a:r>
              <a:rPr lang="en-US" u="sng" dirty="0" smtClean="0">
                <a:solidFill>
                  <a:srgbClr val="595959"/>
                </a:solidFill>
                <a:latin typeface="Calibri"/>
              </a:rPr>
              <a:t>Highlights</a:t>
            </a:r>
            <a:r>
              <a:rPr lang="en-US" dirty="0" smtClean="0">
                <a:solidFill>
                  <a:srgbClr val="595959"/>
                </a:solidFill>
                <a:latin typeface="Calibri"/>
              </a:rPr>
              <a:t>: </a:t>
            </a:r>
            <a:endParaRPr lang="en-US" dirty="0">
              <a:solidFill>
                <a:srgbClr val="595959"/>
              </a:solidFill>
              <a:latin typeface="Calibri"/>
            </a:endParaRPr>
          </a:p>
        </p:txBody>
      </p:sp>
      <p:sp>
        <p:nvSpPr>
          <p:cNvPr id="10" name="TextBox 9"/>
          <p:cNvSpPr txBox="1"/>
          <p:nvPr/>
        </p:nvSpPr>
        <p:spPr>
          <a:xfrm>
            <a:off x="1074766" y="3925885"/>
            <a:ext cx="7870065" cy="923330"/>
          </a:xfrm>
          <a:prstGeom prst="rect">
            <a:avLst/>
          </a:prstGeom>
          <a:noFill/>
        </p:spPr>
        <p:txBody>
          <a:bodyPr wrap="square" rtlCol="0">
            <a:spAutoFit/>
          </a:bodyPr>
          <a:lstStyle/>
          <a:p>
            <a:r>
              <a:rPr lang="en-US" dirty="0" smtClean="0">
                <a:solidFill>
                  <a:srgbClr val="595959"/>
                </a:solidFill>
                <a:latin typeface="Calibri"/>
              </a:rPr>
              <a:t>Wikipedia write-up due by Friday, November 21</a:t>
            </a:r>
            <a:r>
              <a:rPr lang="en-US" baseline="30000" dirty="0" smtClean="0">
                <a:solidFill>
                  <a:srgbClr val="595959"/>
                </a:solidFill>
                <a:latin typeface="Calibri"/>
              </a:rPr>
              <a:t>st</a:t>
            </a:r>
            <a:r>
              <a:rPr lang="en-US" dirty="0" smtClean="0">
                <a:solidFill>
                  <a:srgbClr val="595959"/>
                </a:solidFill>
                <a:latin typeface="Calibri"/>
              </a:rPr>
              <a:t>, 6pm. Email with link to </a:t>
            </a:r>
            <a:r>
              <a:rPr lang="en-US" dirty="0" err="1" smtClean="0">
                <a:solidFill>
                  <a:srgbClr val="595959"/>
                </a:solidFill>
                <a:latin typeface="Calibri"/>
              </a:rPr>
              <a:t>wikipedia</a:t>
            </a:r>
            <a:r>
              <a:rPr lang="en-US" dirty="0" smtClean="0">
                <a:solidFill>
                  <a:srgbClr val="595959"/>
                </a:solidFill>
                <a:latin typeface="Calibri"/>
              </a:rPr>
              <a:t> article, but also print-out and hand-in.</a:t>
            </a:r>
          </a:p>
          <a:p>
            <a:r>
              <a:rPr lang="en-US" dirty="0" smtClean="0">
                <a:solidFill>
                  <a:srgbClr val="595959"/>
                </a:solidFill>
                <a:latin typeface="Calibri"/>
              </a:rPr>
              <a:t>Open door class for questions or assistance about the final projects</a:t>
            </a:r>
            <a:endParaRPr lang="en-US" dirty="0">
              <a:solidFill>
                <a:srgbClr val="595959"/>
              </a:solidFill>
              <a:latin typeface="Calibri"/>
            </a:endParaRPr>
          </a:p>
        </p:txBody>
      </p:sp>
      <p:cxnSp>
        <p:nvCxnSpPr>
          <p:cNvPr id="11" name="Straight Arrow Connector 10"/>
          <p:cNvCxnSpPr/>
          <p:nvPr/>
        </p:nvCxnSpPr>
        <p:spPr>
          <a:xfrm>
            <a:off x="537094" y="41230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529206" y="4689542"/>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873201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269980"/>
            <a:ext cx="9144000" cy="3046988"/>
          </a:xfrm>
          <a:prstGeom prst="rect">
            <a:avLst/>
          </a:prstGeom>
          <a:noFill/>
        </p:spPr>
        <p:txBody>
          <a:bodyPr wrap="square" rtlCol="0">
            <a:spAutoFit/>
          </a:bodyPr>
          <a:lstStyle/>
          <a:p>
            <a:r>
              <a:rPr lang="en-US" sz="2400" dirty="0" smtClean="0">
                <a:latin typeface="Helvetica"/>
                <a:cs typeface="Helvetica"/>
              </a:rPr>
              <a:t>The choice of the proper network representation determines our ability to use network theory successfully.</a:t>
            </a:r>
          </a:p>
          <a:p>
            <a:r>
              <a:rPr lang="en-US" sz="2400" dirty="0" smtClean="0">
                <a:latin typeface="Helvetica"/>
                <a:cs typeface="Helvetica"/>
              </a:rPr>
              <a:t> 	</a:t>
            </a:r>
          </a:p>
          <a:p>
            <a:r>
              <a:rPr lang="en-US" sz="2400" dirty="0" smtClean="0">
                <a:latin typeface="Helvetica"/>
                <a:cs typeface="Helvetica"/>
              </a:rPr>
              <a:t>In some cases there is a unique, unambiguous representation. </a:t>
            </a:r>
          </a:p>
          <a:p>
            <a:r>
              <a:rPr lang="en-US" sz="2400" dirty="0" smtClean="0">
                <a:latin typeface="Helvetica"/>
                <a:cs typeface="Helvetica"/>
              </a:rPr>
              <a:t>In other cases, the representation is by no means unique.</a:t>
            </a:r>
          </a:p>
          <a:p>
            <a:r>
              <a:rPr lang="en-US" sz="2400" dirty="0" smtClean="0">
                <a:latin typeface="Helvetica"/>
                <a:cs typeface="Helvetica"/>
              </a:rPr>
              <a:t> </a:t>
            </a:r>
          </a:p>
          <a:p>
            <a:r>
              <a:rPr lang="en-US" sz="2400" dirty="0" smtClean="0">
                <a:latin typeface="Helvetica"/>
                <a:cs typeface="Helvetica"/>
              </a:rPr>
              <a:t>For example, the way we assign the links between a group of individuals will determine the nature of the question we can study.</a:t>
            </a:r>
          </a:p>
        </p:txBody>
      </p:sp>
      <p:sp>
        <p:nvSpPr>
          <p:cNvPr id="4"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CHOOSING A PROPER REPRESENTATION</a:t>
            </a:r>
          </a:p>
        </p:txBody>
      </p:sp>
      <p:sp>
        <p:nvSpPr>
          <p:cNvPr id="7" name="TextBox 3"/>
          <p:cNvSpPr txBox="1">
            <a:spLocks noChangeArrowheads="1"/>
          </p:cNvSpPr>
          <p:nvPr/>
        </p:nvSpPr>
        <p:spPr bwMode="auto">
          <a:xfrm>
            <a:off x="647700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chemeClr val="bg1">
                    <a:lumMod val="65000"/>
                  </a:schemeClr>
                </a:solidFill>
                <a:latin typeface="Helvetica" pitchFamily="36" charset="0"/>
                <a:ea typeface="Helvetica" pitchFamily="36" charset="0"/>
                <a:cs typeface="Helvetica" pitchFamily="36" charset="0"/>
              </a:rPr>
              <a:t>Network Science: Graph Theory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graphicFrame>
        <p:nvGraphicFramePr>
          <p:cNvPr id="2" name="Table 1"/>
          <p:cNvGraphicFramePr>
            <a:graphicFrameLocks noGrp="1"/>
          </p:cNvGraphicFramePr>
          <p:nvPr>
            <p:extLst>
              <p:ext uri="{D42A27DB-BD31-4B8C-83A1-F6EECF244321}">
                <p14:modId xmlns:p14="http://schemas.microsoft.com/office/powerpoint/2010/main" val="811446679"/>
              </p:ext>
            </p:extLst>
          </p:nvPr>
        </p:nvGraphicFramePr>
        <p:xfrm>
          <a:off x="392988" y="1614161"/>
          <a:ext cx="8229599" cy="684848"/>
        </p:xfrm>
        <a:graphic>
          <a:graphicData uri="http://schemas.openxmlformats.org/drawingml/2006/table">
            <a:tbl>
              <a:tblPr/>
              <a:tblGrid>
                <a:gridCol w="1004445"/>
                <a:gridCol w="331010"/>
                <a:gridCol w="1472425"/>
                <a:gridCol w="331010"/>
                <a:gridCol w="1472425"/>
                <a:gridCol w="182626"/>
                <a:gridCol w="1472425"/>
                <a:gridCol w="890303"/>
                <a:gridCol w="593536"/>
                <a:gridCol w="479394"/>
              </a:tblGrid>
              <a:tr h="342424">
                <a:tc>
                  <a:txBody>
                    <a:bodyPr/>
                    <a:lstStyle/>
                    <a:p>
                      <a:pPr algn="l" fontAlgn="ctr"/>
                      <a:r>
                        <a:rPr lang="en-US" sz="1100" b="0" i="0" u="none" strike="noStrike">
                          <a:solidFill>
                            <a:srgbClr val="000000"/>
                          </a:solidFill>
                          <a:effectLst/>
                          <a:latin typeface="Calibri"/>
                        </a:rPr>
                        <a:t>Dec. 1 - 5</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9C6500"/>
                          </a:solidFill>
                          <a:effectLst/>
                          <a:latin typeface="Calibri"/>
                        </a:rPr>
                        <a:t>L.-R.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en-US" sz="1100" b="0" i="0" u="none" strike="noStrike">
                          <a:solidFill>
                            <a:srgbClr val="000000"/>
                          </a:solidFill>
                          <a:effectLst/>
                          <a:latin typeface="Calibri"/>
                        </a:rPr>
                        <a:t>TBA</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9C6500"/>
                          </a:solidFill>
                          <a:effectLst/>
                          <a:latin typeface="Calibri"/>
                        </a:rPr>
                        <a:t>L.-R.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1100" b="0" i="0" u="none" strike="noStrike">
                          <a:solidFill>
                            <a:srgbClr val="000000"/>
                          </a:solidFill>
                          <a:effectLst/>
                          <a:latin typeface="Calibri"/>
                        </a:rPr>
                        <a:t>Project Presentation </a:t>
                      </a:r>
                      <a:r>
                        <a:rPr lang="en-US" sz="900" b="0" i="0" u="none" strike="noStrike">
                          <a:solidFill>
                            <a:srgbClr val="000000"/>
                          </a:solidFill>
                          <a:effectLst/>
                          <a:latin typeface="Calibri"/>
                        </a:rPr>
                        <a:t>(non-Network Science students)</a:t>
                      </a:r>
                      <a:endParaRPr lang="en-US" sz="1100" b="0" i="0" u="none" strike="noStrike">
                        <a:solidFill>
                          <a:srgbClr val="000000"/>
                        </a:solidFill>
                        <a:effectLst/>
                        <a:latin typeface="Calibri"/>
                      </a:endParaRP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26</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Dec. 8 - 12</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9C6500"/>
                          </a:solidFill>
                          <a:effectLst/>
                          <a:latin typeface="Calibri"/>
                        </a:rPr>
                        <a:t>L.-R.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1100" b="0" i="0" u="none" strike="noStrike">
                          <a:solidFill>
                            <a:srgbClr val="000000"/>
                          </a:solidFill>
                          <a:effectLst/>
                          <a:latin typeface="Calibri"/>
                        </a:rPr>
                        <a:t>Project Presentation </a:t>
                      </a:r>
                      <a:r>
                        <a:rPr lang="en-US" sz="900" b="0" i="0" u="none" strike="noStrike">
                          <a:solidFill>
                            <a:srgbClr val="000000"/>
                          </a:solidFill>
                          <a:effectLst/>
                          <a:latin typeface="Calibri"/>
                        </a:rPr>
                        <a:t>(PhD in Network Science)</a:t>
                      </a:r>
                      <a:endParaRPr lang="en-US" sz="1100" b="0" i="0" u="none" strike="noStrike">
                        <a:solidFill>
                          <a:srgbClr val="000000"/>
                        </a:solidFill>
                        <a:effectLst/>
                        <a:latin typeface="Calibri"/>
                      </a:endParaRP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fontAlgn="ctr"/>
                      <a:r>
                        <a:rPr lang="en-US" sz="1100" b="1" i="0" u="none" strike="noStrike" dirty="0">
                          <a:solidFill>
                            <a:srgbClr val="3F3F3F"/>
                          </a:solidFill>
                          <a:effectLst/>
                          <a:latin typeface="Calibri"/>
                        </a:rPr>
                        <a:t>Exam week</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5" name="TextBox 4"/>
          <p:cNvSpPr txBox="1"/>
          <p:nvPr/>
        </p:nvSpPr>
        <p:spPr>
          <a:xfrm>
            <a:off x="825843" y="3565068"/>
            <a:ext cx="3167804" cy="369332"/>
          </a:xfrm>
          <a:prstGeom prst="rect">
            <a:avLst/>
          </a:prstGeom>
          <a:noFill/>
        </p:spPr>
        <p:txBody>
          <a:bodyPr wrap="square" rtlCol="0">
            <a:spAutoFit/>
          </a:bodyPr>
          <a:lstStyle/>
          <a:p>
            <a:r>
              <a:rPr lang="en-US" u="sng" dirty="0" smtClean="0">
                <a:solidFill>
                  <a:srgbClr val="595959"/>
                </a:solidFill>
                <a:latin typeface="Calibri"/>
              </a:rPr>
              <a:t>Highlights</a:t>
            </a:r>
            <a:r>
              <a:rPr lang="en-US" dirty="0" smtClean="0">
                <a:solidFill>
                  <a:srgbClr val="595959"/>
                </a:solidFill>
                <a:latin typeface="Calibri"/>
              </a:rPr>
              <a:t>: </a:t>
            </a:r>
            <a:endParaRPr lang="en-US" dirty="0">
              <a:solidFill>
                <a:srgbClr val="595959"/>
              </a:solidFill>
              <a:latin typeface="Calibri"/>
            </a:endParaRPr>
          </a:p>
        </p:txBody>
      </p:sp>
      <p:sp>
        <p:nvSpPr>
          <p:cNvPr id="6" name="TextBox 5"/>
          <p:cNvSpPr txBox="1"/>
          <p:nvPr/>
        </p:nvSpPr>
        <p:spPr>
          <a:xfrm>
            <a:off x="1074766" y="3925885"/>
            <a:ext cx="7870065" cy="1477328"/>
          </a:xfrm>
          <a:prstGeom prst="rect">
            <a:avLst/>
          </a:prstGeom>
          <a:noFill/>
        </p:spPr>
        <p:txBody>
          <a:bodyPr wrap="square" rtlCol="0">
            <a:spAutoFit/>
          </a:bodyPr>
          <a:lstStyle/>
          <a:p>
            <a:r>
              <a:rPr lang="en-US" dirty="0" smtClean="0">
                <a:solidFill>
                  <a:srgbClr val="595959"/>
                </a:solidFill>
                <a:latin typeface="Calibri"/>
              </a:rPr>
              <a:t>Project presentations! </a:t>
            </a:r>
          </a:p>
          <a:p>
            <a:r>
              <a:rPr lang="en-US" dirty="0" smtClean="0">
                <a:solidFill>
                  <a:srgbClr val="595959"/>
                </a:solidFill>
                <a:latin typeface="Calibri"/>
              </a:rPr>
              <a:t>First day for all non-network science students</a:t>
            </a:r>
          </a:p>
          <a:p>
            <a:r>
              <a:rPr lang="en-US" dirty="0" smtClean="0">
                <a:solidFill>
                  <a:srgbClr val="595959"/>
                </a:solidFill>
                <a:latin typeface="Calibri"/>
              </a:rPr>
              <a:t>Second day for network science grad students</a:t>
            </a:r>
          </a:p>
          <a:p>
            <a:r>
              <a:rPr lang="en-US" dirty="0" smtClean="0">
                <a:solidFill>
                  <a:srgbClr val="595959"/>
                </a:solidFill>
                <a:latin typeface="Calibri"/>
              </a:rPr>
              <a:t>Send slides via email </a:t>
            </a:r>
          </a:p>
          <a:p>
            <a:endParaRPr lang="en-US" dirty="0">
              <a:solidFill>
                <a:srgbClr val="595959"/>
              </a:solidFill>
              <a:latin typeface="Calibri"/>
            </a:endParaRPr>
          </a:p>
        </p:txBody>
      </p:sp>
      <p:cxnSp>
        <p:nvCxnSpPr>
          <p:cNvPr id="7" name="Straight Arrow Connector 6"/>
          <p:cNvCxnSpPr/>
          <p:nvPr/>
        </p:nvCxnSpPr>
        <p:spPr>
          <a:xfrm>
            <a:off x="537094" y="41230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537094" y="43897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a:off x="547513" y="4676289"/>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550044" y="4986453"/>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3247106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latin typeface="Helvetica"/>
                <a:cs typeface="Helvetica"/>
              </a:rPr>
              <a:t>Grading</a:t>
            </a:r>
            <a:endParaRPr lang="en-US" dirty="0">
              <a:solidFill>
                <a:srgbClr val="4F81BD"/>
              </a:solidFill>
              <a:latin typeface="Helvetica"/>
              <a:cs typeface="Helvetica"/>
            </a:endParaRPr>
          </a:p>
        </p:txBody>
      </p:sp>
      <p:sp>
        <p:nvSpPr>
          <p:cNvPr id="3" name="Content Placeholder 2"/>
          <p:cNvSpPr>
            <a:spLocks noGrp="1"/>
          </p:cNvSpPr>
          <p:nvPr>
            <p:ph idx="1"/>
          </p:nvPr>
        </p:nvSpPr>
        <p:spPr>
          <a:xfrm>
            <a:off x="457200" y="1193551"/>
            <a:ext cx="8229600" cy="2900424"/>
          </a:xfrm>
        </p:spPr>
        <p:txBody>
          <a:bodyPr>
            <a:normAutofit fontScale="92500" lnSpcReduction="10000"/>
          </a:bodyPr>
          <a:lstStyle/>
          <a:p>
            <a:r>
              <a:rPr lang="en-US" sz="2800" dirty="0" smtClean="0">
                <a:solidFill>
                  <a:srgbClr val="595959"/>
                </a:solidFill>
                <a:latin typeface="Helvetica"/>
                <a:cs typeface="Helvetica"/>
              </a:rPr>
              <a:t>#3 Written assignments (15% each, Total 45%)</a:t>
            </a:r>
          </a:p>
          <a:p>
            <a:pPr marL="0" indent="0">
              <a:buNone/>
            </a:pPr>
            <a:r>
              <a:rPr lang="en-US" sz="2400" dirty="0" smtClean="0">
                <a:solidFill>
                  <a:srgbClr val="595959"/>
                </a:solidFill>
                <a:latin typeface="Helvetica"/>
                <a:cs typeface="Helvetica"/>
              </a:rPr>
              <a:t>(bring them to the CCNR and hand it directly to Roberta. If not in the office, slide it under the first door)</a:t>
            </a:r>
          </a:p>
          <a:p>
            <a:pPr marL="0" indent="0">
              <a:buNone/>
            </a:pPr>
            <a:endParaRPr lang="en-US" sz="2800" dirty="0" smtClean="0">
              <a:solidFill>
                <a:srgbClr val="595959"/>
              </a:solidFill>
              <a:latin typeface="Helvetica"/>
              <a:cs typeface="Helvetica"/>
            </a:endParaRPr>
          </a:p>
          <a:p>
            <a:r>
              <a:rPr lang="en-US" sz="2800" dirty="0" smtClean="0">
                <a:solidFill>
                  <a:srgbClr val="595959"/>
                </a:solidFill>
                <a:latin typeface="Helvetica"/>
                <a:cs typeface="Helvetica"/>
              </a:rPr>
              <a:t>Wikipedia write-up (15%)</a:t>
            </a:r>
          </a:p>
          <a:p>
            <a:endParaRPr lang="en-US" sz="2800" dirty="0" smtClean="0">
              <a:solidFill>
                <a:srgbClr val="595959"/>
              </a:solidFill>
              <a:latin typeface="Helvetica"/>
              <a:cs typeface="Helvetica"/>
            </a:endParaRPr>
          </a:p>
          <a:p>
            <a:r>
              <a:rPr lang="en-US" sz="2800" dirty="0" smtClean="0">
                <a:solidFill>
                  <a:srgbClr val="595959"/>
                </a:solidFill>
                <a:latin typeface="Helvetica"/>
                <a:cs typeface="Helvetica"/>
              </a:rPr>
              <a:t>Projects (40%)</a:t>
            </a:r>
            <a:endParaRPr lang="en-US" sz="2800" dirty="0">
              <a:solidFill>
                <a:srgbClr val="595959"/>
              </a:solidFill>
              <a:latin typeface="Helvetica"/>
              <a:cs typeface="Helvetica"/>
            </a:endParaRPr>
          </a:p>
        </p:txBody>
      </p:sp>
    </p:spTree>
    <p:extLst>
      <p:ext uri="{BB962C8B-B14F-4D97-AF65-F5344CB8AC3E}">
        <p14:creationId xmlns:p14="http://schemas.microsoft.com/office/powerpoint/2010/main" val="213308656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subTitle" idx="4294967295"/>
          </p:nvPr>
        </p:nvSpPr>
        <p:spPr bwMode="auto">
          <a:xfrm>
            <a:off x="456481" y="1416003"/>
            <a:ext cx="8228160" cy="3419464"/>
          </a:xfrm>
          <a:prstGeom prst="rect">
            <a:avLst/>
          </a:prstGeom>
          <a:noFill/>
          <a:ln/>
        </p:spPr>
        <p:txBody>
          <a:bodyPr lIns="0" tIns="19407" rIns="0" bIns="0" anchor="ctr">
            <a:prstTxWarp prst="textNoShape">
              <a:avLst/>
            </a:prstTxWarp>
            <a:normAutofit fontScale="70000" lnSpcReduction="20000"/>
          </a:bodyPr>
          <a:lstStyle/>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endParaRPr lang="en-US" sz="2200" dirty="0" smtClean="0">
              <a:solidFill>
                <a:srgbClr val="595959"/>
              </a:solidFill>
              <a:latin typeface="Helvetica"/>
              <a:cs typeface="Helvetica"/>
            </a:endParaRPr>
          </a:p>
          <a:p>
            <a:pPr marL="515286" indent="-457200">
              <a:spcAft>
                <a:spcPct val="0"/>
              </a:spcAft>
              <a:buAutoNum type="arabicPeriod"/>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r>
              <a:rPr lang="en-US" sz="2200" dirty="0" smtClean="0">
                <a:solidFill>
                  <a:srgbClr val="595959"/>
                </a:solidFill>
                <a:latin typeface="Helvetica"/>
                <a:cs typeface="Helvetica"/>
              </a:rPr>
              <a:t>Select a keyword related to network science and check if there is a page for it in Wikipedia. “Related” is defined widely– you can talk about a technical measure related to networks (like degree distribution), a network-related phenomena (terrorist networks), the use of networks (network in finance), or anything else that you can convincingly relate to networks (Bacon number, </a:t>
            </a:r>
            <a:r>
              <a:rPr lang="en-US" sz="2200" dirty="0" err="1" smtClean="0">
                <a:solidFill>
                  <a:srgbClr val="595959"/>
                </a:solidFill>
                <a:latin typeface="Helvetica"/>
                <a:cs typeface="Helvetica"/>
              </a:rPr>
              <a:t>Erdös</a:t>
            </a:r>
            <a:r>
              <a:rPr lang="en-US" sz="2200" dirty="0" smtClean="0">
                <a:solidFill>
                  <a:srgbClr val="595959"/>
                </a:solidFill>
                <a:latin typeface="Helvetica"/>
                <a:cs typeface="Helvetica"/>
              </a:rPr>
              <a:t> number, Six degrees, actor network, networking).</a:t>
            </a:r>
          </a:p>
          <a:p>
            <a:pPr marL="515286" indent="-457200">
              <a:spcAft>
                <a:spcPct val="0"/>
              </a:spcAft>
              <a:buAutoNum type="arabicPeriod"/>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r>
              <a:rPr lang="en-US" sz="2200" dirty="0" smtClean="0">
                <a:solidFill>
                  <a:srgbClr val="595959"/>
                </a:solidFill>
                <a:latin typeface="Helvetica"/>
                <a:cs typeface="Helvetica"/>
              </a:rPr>
              <a:t>If the page exists already, go to point 1, and start over. If it does not exist, plan to write a page on it. You are not expected to generate original results on your topic. The best is to identify 2-5 sources on the subject</a:t>
            </a:r>
            <a:r>
              <a:rPr lang="en-US" sz="2200" dirty="0">
                <a:solidFill>
                  <a:srgbClr val="595959"/>
                </a:solidFill>
                <a:latin typeface="Helvetica"/>
                <a:cs typeface="Helvetica"/>
              </a:rPr>
              <a:t> </a:t>
            </a:r>
            <a:r>
              <a:rPr lang="en-US" sz="2200" dirty="0" smtClean="0">
                <a:solidFill>
                  <a:srgbClr val="595959"/>
                </a:solidFill>
                <a:latin typeface="Helvetica"/>
                <a:cs typeface="Helvetica"/>
              </a:rPr>
              <a:t>(research papers, books, etc.) and write a succinct, self-contained Wiki-style summary, with references, graphs, tables, images, photos, whichever is appropriate. You will need to observe Wikipedia’s copyright expectations for all visual material you add.</a:t>
            </a:r>
          </a:p>
          <a:p>
            <a:pPr marL="515286" indent="-457200">
              <a:spcAft>
                <a:spcPct val="0"/>
              </a:spcAft>
              <a:buAutoNum type="arabicPeriod"/>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r>
              <a:rPr lang="en-US" sz="2200" dirty="0" smtClean="0">
                <a:solidFill>
                  <a:srgbClr val="595959"/>
                </a:solidFill>
                <a:latin typeface="Helvetica"/>
                <a:cs typeface="Helvetica"/>
              </a:rPr>
              <a:t>Upload your page on Wiki (actually, develop it there) and send us the link when you are done (but certainly by the due date). To be on the safe side, also print it out and hand it in. We will grade you how on understandable, pertinent and self-contained is the content, and your ability to link it to networks.</a:t>
            </a:r>
          </a:p>
          <a:p>
            <a:pPr marL="515286" indent="-457200">
              <a:spcAft>
                <a:spcPct val="0"/>
              </a:spcAft>
              <a:buAutoNum type="arabicPeriod"/>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endParaRPr lang="en-US" sz="2200" dirty="0" smtClean="0">
              <a:solidFill>
                <a:srgbClr val="595959"/>
              </a:solidFill>
              <a:latin typeface="Helvetica"/>
              <a:cs typeface="Helvetica"/>
            </a:endParaRPr>
          </a:p>
          <a:p>
            <a:pPr marL="515286" indent="-457200">
              <a:spcAft>
                <a:spcPct val="0"/>
              </a:spcAft>
              <a:buAutoNum type="arabicPeriod"/>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endParaRPr lang="en-US" sz="2200" dirty="0" smtClean="0">
              <a:solidFill>
                <a:srgbClr val="595959"/>
              </a:solidFill>
              <a:latin typeface="Helvetica"/>
              <a:cs typeface="Helvetica"/>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endParaRPr lang="en-US" sz="2200" dirty="0" smtClean="0">
              <a:solidFill>
                <a:srgbClr val="595959"/>
              </a:solidFill>
              <a:latin typeface="Helvetica"/>
              <a:cs typeface="Helvetica"/>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endParaRPr lang="en-US" sz="2200" dirty="0">
              <a:solidFill>
                <a:srgbClr val="595959"/>
              </a:solidFill>
              <a:latin typeface="Helvetica"/>
              <a:cs typeface="Helvetica"/>
            </a:endParaRPr>
          </a:p>
        </p:txBody>
      </p:sp>
      <p:sp>
        <p:nvSpPr>
          <p:cNvPr id="5" name="Title 1"/>
          <p:cNvSpPr txBox="1">
            <a:spLocks/>
          </p:cNvSpPr>
          <p:nvPr/>
        </p:nvSpPr>
        <p:spPr>
          <a:xfrm>
            <a:off x="457200" y="228865"/>
            <a:ext cx="8229600" cy="952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4F81BD"/>
                </a:solidFill>
                <a:latin typeface="Helvetica"/>
                <a:cs typeface="Helvetica"/>
              </a:rPr>
              <a:t>Wiki project recommendation</a:t>
            </a:r>
            <a:endParaRPr lang="en-US" dirty="0">
              <a:solidFill>
                <a:srgbClr val="4F81BD"/>
              </a:solidFill>
              <a:latin typeface="Helvetica"/>
              <a:cs typeface="Helvetica"/>
            </a:endParaRPr>
          </a:p>
        </p:txBody>
      </p:sp>
      <p:sp>
        <p:nvSpPr>
          <p:cNvPr id="6" name="TextBox 5"/>
          <p:cNvSpPr txBox="1"/>
          <p:nvPr/>
        </p:nvSpPr>
        <p:spPr>
          <a:xfrm>
            <a:off x="1206843" y="4701367"/>
            <a:ext cx="6917652" cy="830997"/>
          </a:xfrm>
          <a:prstGeom prst="rect">
            <a:avLst/>
          </a:prstGeom>
          <a:noFill/>
        </p:spPr>
        <p:txBody>
          <a:bodyPr wrap="square" rtlCol="0">
            <a:spAutoFit/>
          </a:bodyPr>
          <a:lstStyle/>
          <a:p>
            <a:pPr algn="ctr"/>
            <a:r>
              <a:rPr lang="en-US" sz="2400" dirty="0" smtClean="0">
                <a:solidFill>
                  <a:srgbClr val="595959"/>
                </a:solidFill>
                <a:latin typeface="Calibri"/>
              </a:rPr>
              <a:t>You will need to signup in </a:t>
            </a:r>
            <a:r>
              <a:rPr lang="en-US" sz="2400" dirty="0" err="1" smtClean="0">
                <a:solidFill>
                  <a:srgbClr val="595959"/>
                </a:solidFill>
                <a:latin typeface="Calibri"/>
              </a:rPr>
              <a:t>wikipedia</a:t>
            </a:r>
            <a:r>
              <a:rPr lang="en-US" sz="2400" dirty="0" smtClean="0">
                <a:solidFill>
                  <a:srgbClr val="595959"/>
                </a:solidFill>
                <a:latin typeface="Calibri"/>
              </a:rPr>
              <a:t>! </a:t>
            </a:r>
          </a:p>
          <a:p>
            <a:pPr algn="ctr"/>
            <a:r>
              <a:rPr lang="en-US" sz="2400" dirty="0" smtClean="0">
                <a:solidFill>
                  <a:srgbClr val="595959"/>
                </a:solidFill>
                <a:latin typeface="Calibri"/>
              </a:rPr>
              <a:t>(anonymous editing not allowed)</a:t>
            </a:r>
            <a:endParaRPr lang="en-US" sz="2400" dirty="0">
              <a:solidFill>
                <a:srgbClr val="595959"/>
              </a:solidFill>
              <a:latin typeface="Calibri"/>
            </a:endParaRPr>
          </a:p>
        </p:txBody>
      </p:sp>
    </p:spTree>
    <p:extLst>
      <p:ext uri="{BB962C8B-B14F-4D97-AF65-F5344CB8AC3E}">
        <p14:creationId xmlns:p14="http://schemas.microsoft.com/office/powerpoint/2010/main" val="260205433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6481" y="261628"/>
            <a:ext cx="8228160" cy="885693"/>
          </a:xfrm>
          <a:ln/>
        </p:spPr>
        <p:txBody>
          <a:bodyPr tIns="32749"/>
          <a:lstStyle/>
          <a:p>
            <a:r>
              <a:rPr lang="en-US" dirty="0" smtClean="0">
                <a:solidFill>
                  <a:srgbClr val="4F81BD"/>
                </a:solidFill>
                <a:latin typeface="Helvetica"/>
                <a:cs typeface="Helvetica"/>
              </a:rPr>
              <a:t>Final project</a:t>
            </a:r>
            <a:endParaRPr lang="en-US" dirty="0">
              <a:solidFill>
                <a:srgbClr val="4F81BD"/>
              </a:solidFill>
              <a:latin typeface="Helvetica"/>
              <a:cs typeface="Helvetica"/>
            </a:endParaRPr>
          </a:p>
        </p:txBody>
      </p:sp>
      <p:sp>
        <p:nvSpPr>
          <p:cNvPr id="4" name="TextBox 3"/>
          <p:cNvSpPr txBox="1"/>
          <p:nvPr/>
        </p:nvSpPr>
        <p:spPr>
          <a:xfrm>
            <a:off x="751364" y="1086133"/>
            <a:ext cx="7870065" cy="5078314"/>
          </a:xfrm>
          <a:prstGeom prst="rect">
            <a:avLst/>
          </a:prstGeom>
          <a:noFill/>
        </p:spPr>
        <p:txBody>
          <a:bodyPr wrap="square" rtlCol="0">
            <a:spAutoFit/>
          </a:bodyPr>
          <a:lstStyle/>
          <a:p>
            <a:pPr indent="-284814">
              <a:spcAft>
                <a:spcPct val="0"/>
              </a:spcAft>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dirty="0">
                <a:solidFill>
                  <a:srgbClr val="C0504D"/>
                </a:solidFill>
                <a:latin typeface="Helvetica"/>
                <a:cs typeface="Helvetica"/>
              </a:rPr>
              <a:t>The final project accounts for 40% of the final grade.</a:t>
            </a:r>
          </a:p>
          <a:p>
            <a:endParaRPr lang="en-US" dirty="0" smtClean="0">
              <a:solidFill>
                <a:srgbClr val="595959"/>
              </a:solidFill>
              <a:latin typeface="Calibri"/>
            </a:endParaRPr>
          </a:p>
          <a:p>
            <a:r>
              <a:rPr lang="en-US" dirty="0">
                <a:solidFill>
                  <a:srgbClr val="595959"/>
                </a:solidFill>
                <a:latin typeface="Helvetica"/>
                <a:cs typeface="Helvetica"/>
              </a:rPr>
              <a:t>Collection and analysis of real network </a:t>
            </a:r>
            <a:r>
              <a:rPr lang="en-US" dirty="0" smtClean="0">
                <a:solidFill>
                  <a:srgbClr val="595959"/>
                </a:solidFill>
                <a:latin typeface="Helvetica"/>
                <a:cs typeface="Helvetica"/>
              </a:rPr>
              <a:t>data</a:t>
            </a:r>
          </a:p>
          <a:p>
            <a:endParaRPr lang="en-US" dirty="0" smtClean="0">
              <a:solidFill>
                <a:srgbClr val="595959"/>
              </a:solidFill>
              <a:latin typeface="Helvetica"/>
              <a:cs typeface="Helvetica"/>
            </a:endParaRPr>
          </a:p>
          <a:p>
            <a:r>
              <a:rPr lang="en-US" dirty="0">
                <a:solidFill>
                  <a:srgbClr val="595959"/>
                </a:solidFill>
                <a:latin typeface="Helvetica"/>
                <a:cs typeface="Helvetica"/>
              </a:rPr>
              <a:t>The project will be carried out in inter-program/year </a:t>
            </a:r>
            <a:r>
              <a:rPr lang="en-US" dirty="0" smtClean="0">
                <a:solidFill>
                  <a:srgbClr val="595959"/>
                </a:solidFill>
                <a:latin typeface="Helvetica"/>
                <a:cs typeface="Helvetica"/>
              </a:rPr>
              <a:t>pairs (e.g. physics and bio). </a:t>
            </a:r>
            <a:r>
              <a:rPr lang="en-US" dirty="0">
                <a:solidFill>
                  <a:srgbClr val="595959"/>
                </a:solidFill>
                <a:latin typeface="Helvetica"/>
                <a:cs typeface="Helvetica"/>
              </a:rPr>
              <a:t>Undergrad students </a:t>
            </a:r>
            <a:r>
              <a:rPr lang="en-US" u="sng" dirty="0">
                <a:solidFill>
                  <a:srgbClr val="595959"/>
                </a:solidFill>
                <a:latin typeface="Helvetica"/>
                <a:cs typeface="Helvetica"/>
              </a:rPr>
              <a:t>have to</a:t>
            </a:r>
            <a:r>
              <a:rPr lang="en-US" dirty="0">
                <a:solidFill>
                  <a:srgbClr val="595959"/>
                </a:solidFill>
                <a:latin typeface="Helvetica"/>
                <a:cs typeface="Helvetica"/>
              </a:rPr>
              <a:t> pair up with grad </a:t>
            </a:r>
            <a:r>
              <a:rPr lang="en-US" dirty="0" smtClean="0">
                <a:solidFill>
                  <a:srgbClr val="595959"/>
                </a:solidFill>
                <a:latin typeface="Helvetica"/>
                <a:cs typeface="Helvetica"/>
              </a:rPr>
              <a:t>students. </a:t>
            </a:r>
            <a:endParaRPr lang="en-US" dirty="0">
              <a:solidFill>
                <a:srgbClr val="595959"/>
              </a:solidFill>
              <a:latin typeface="Helvetica"/>
              <a:cs typeface="Helvetica"/>
            </a:endParaRPr>
          </a:p>
          <a:p>
            <a:endParaRPr lang="en-US" dirty="0" smtClean="0">
              <a:solidFill>
                <a:srgbClr val="595959"/>
              </a:solidFill>
              <a:latin typeface="Helvetica"/>
              <a:cs typeface="Helvetica"/>
            </a:endParaRPr>
          </a:p>
          <a:p>
            <a:r>
              <a:rPr lang="en-US" dirty="0" smtClean="0">
                <a:solidFill>
                  <a:srgbClr val="595959"/>
                </a:solidFill>
                <a:latin typeface="Helvetica"/>
                <a:cs typeface="Helvetica"/>
              </a:rPr>
              <a:t>Network scien</a:t>
            </a:r>
            <a:r>
              <a:rPr lang="en-US" dirty="0" smtClean="0">
                <a:solidFill>
                  <a:prstClr val="black">
                    <a:lumMod val="65000"/>
                    <a:lumOff val="35000"/>
                  </a:prstClr>
                </a:solidFill>
                <a:latin typeface="Helvetica"/>
                <a:cs typeface="Helvetica"/>
              </a:rPr>
              <a:t>ce students carry on individual projects</a:t>
            </a:r>
          </a:p>
          <a:p>
            <a:endParaRPr lang="en-US" dirty="0">
              <a:solidFill>
                <a:srgbClr val="595959"/>
              </a:solidFill>
              <a:latin typeface="Helvetica"/>
              <a:cs typeface="Helvetica"/>
            </a:endParaRPr>
          </a:p>
          <a:p>
            <a:r>
              <a:rPr lang="en-US" dirty="0" smtClean="0">
                <a:solidFill>
                  <a:srgbClr val="595959"/>
                </a:solidFill>
                <a:latin typeface="Helvetica"/>
                <a:cs typeface="Helvetica"/>
              </a:rPr>
              <a:t>Preliminary project presentation – September 19</a:t>
            </a:r>
            <a:r>
              <a:rPr lang="en-US" baseline="30000" dirty="0" smtClean="0">
                <a:solidFill>
                  <a:srgbClr val="595959"/>
                </a:solidFill>
                <a:latin typeface="Helvetica"/>
                <a:cs typeface="Helvetica"/>
              </a:rPr>
              <a:t>th</a:t>
            </a:r>
            <a:r>
              <a:rPr lang="en-US" dirty="0" smtClean="0">
                <a:solidFill>
                  <a:srgbClr val="595959"/>
                </a:solidFill>
                <a:latin typeface="Helvetica"/>
                <a:cs typeface="Helvetica"/>
              </a:rPr>
              <a:t>. 5min/5 slides from each group</a:t>
            </a:r>
          </a:p>
          <a:p>
            <a:endParaRPr lang="en-US" dirty="0">
              <a:solidFill>
                <a:srgbClr val="595959"/>
              </a:solidFill>
              <a:latin typeface="Helvetica"/>
              <a:cs typeface="Helvetica"/>
            </a:endParaRPr>
          </a:p>
          <a:p>
            <a:r>
              <a:rPr lang="en-US" dirty="0" smtClean="0">
                <a:solidFill>
                  <a:srgbClr val="595959"/>
                </a:solidFill>
                <a:latin typeface="Helvetica"/>
                <a:cs typeface="Helvetica"/>
              </a:rPr>
              <a:t>Final project presentation – December 3</a:t>
            </a:r>
            <a:r>
              <a:rPr lang="en-US" baseline="30000" dirty="0" smtClean="0">
                <a:solidFill>
                  <a:srgbClr val="595959"/>
                </a:solidFill>
                <a:latin typeface="Helvetica"/>
                <a:cs typeface="Helvetica"/>
              </a:rPr>
              <a:t>rd</a:t>
            </a:r>
            <a:r>
              <a:rPr lang="en-US" dirty="0" smtClean="0">
                <a:solidFill>
                  <a:srgbClr val="595959"/>
                </a:solidFill>
                <a:latin typeface="Helvetica"/>
                <a:cs typeface="Helvetica"/>
              </a:rPr>
              <a:t> (all non-network science students) and December 8</a:t>
            </a:r>
            <a:r>
              <a:rPr lang="en-US" baseline="30000" dirty="0" smtClean="0">
                <a:solidFill>
                  <a:srgbClr val="595959"/>
                </a:solidFill>
                <a:latin typeface="Helvetica"/>
                <a:cs typeface="Helvetica"/>
              </a:rPr>
              <a:t>th</a:t>
            </a:r>
            <a:r>
              <a:rPr lang="en-US" dirty="0" smtClean="0">
                <a:solidFill>
                  <a:srgbClr val="595959"/>
                </a:solidFill>
                <a:latin typeface="Helvetica"/>
                <a:cs typeface="Helvetica"/>
              </a:rPr>
              <a:t> (Network science grad students). 15 min/15 slides from each group</a:t>
            </a:r>
          </a:p>
          <a:p>
            <a:endParaRPr lang="en-US" dirty="0">
              <a:solidFill>
                <a:srgbClr val="595959"/>
              </a:solidFill>
              <a:latin typeface="Helvetica"/>
              <a:cs typeface="Helvetica"/>
            </a:endParaRPr>
          </a:p>
          <a:p>
            <a:endParaRPr lang="en-US" dirty="0" smtClean="0">
              <a:solidFill>
                <a:srgbClr val="595959"/>
              </a:solidFill>
              <a:latin typeface="Calibri"/>
            </a:endParaRPr>
          </a:p>
          <a:p>
            <a:endParaRPr lang="en-US" dirty="0" smtClean="0">
              <a:solidFill>
                <a:srgbClr val="595959"/>
              </a:solidFill>
              <a:latin typeface="Calibri"/>
            </a:endParaRPr>
          </a:p>
        </p:txBody>
      </p:sp>
    </p:spTree>
    <p:extLst>
      <p:ext uri="{BB962C8B-B14F-4D97-AF65-F5344CB8AC3E}">
        <p14:creationId xmlns:p14="http://schemas.microsoft.com/office/powerpoint/2010/main" val="3381969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Object 3"/>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spid="_x0000_s526362" name="Equation" r:id="rId4" imgW="114120" imgH="215640" progId="Equation.DSMT4">
                  <p:embed/>
                </p:oleObj>
              </mc:Choice>
              <mc:Fallback>
                <p:oleObj name="Equation" r:id="rId4" imgW="114120" imgH="215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prstClr val="white">
                    <a:lumMod val="65000"/>
                  </a:prstClr>
                </a:solidFill>
                <a:latin typeface="Helvetica" pitchFamily="-111" charset="0"/>
                <a:ea typeface="Helvetica" pitchFamily="-111" charset="0"/>
                <a:cs typeface="Helvetica" pitchFamily="-111" charset="0"/>
              </a:rPr>
              <a:t>Network Science: Evolving Network Models </a:t>
            </a:r>
            <a:r>
              <a:rPr lang="en-US" sz="600" i="1" dirty="0">
                <a:solidFill>
                  <a:prstClr val="white">
                    <a:lumMod val="65000"/>
                  </a:prstClr>
                </a:solidFill>
                <a:latin typeface="Helvetica" pitchFamily="-111" charset="0"/>
                <a:ea typeface="Helvetica" pitchFamily="-111" charset="0"/>
                <a:cs typeface="Helvetica" pitchFamily="-111" charset="0"/>
              </a:rPr>
              <a:t>February 14, 2011</a:t>
            </a:r>
          </a:p>
        </p:txBody>
      </p:sp>
      <p:sp>
        <p:nvSpPr>
          <p:cNvPr id="96260" name="Title 4"/>
          <p:cNvSpPr>
            <a:spLocks noGrp="1"/>
          </p:cNvSpPr>
          <p:nvPr>
            <p:ph type="title"/>
          </p:nvPr>
        </p:nvSpPr>
        <p:spPr/>
        <p:txBody>
          <a:bodyPr/>
          <a:lstStyle/>
          <a:p>
            <a:r>
              <a:rPr lang="en-US" dirty="0" smtClean="0">
                <a:solidFill>
                  <a:srgbClr val="4F81BD"/>
                </a:solidFill>
                <a:latin typeface="Helvetica"/>
                <a:cs typeface="Helvetica"/>
              </a:rPr>
              <a:t>Preliminary project</a:t>
            </a:r>
            <a:endParaRPr lang="hu-HU" dirty="0">
              <a:solidFill>
                <a:schemeClr val="accent1">
                  <a:lumMod val="75000"/>
                </a:schemeClr>
              </a:solidFill>
              <a:ea typeface="ＭＳ Ｐゴシック" charset="-128"/>
              <a:cs typeface="ＭＳ Ｐゴシック" charset="-128"/>
            </a:endParaRPr>
          </a:p>
        </p:txBody>
      </p:sp>
      <p:sp>
        <p:nvSpPr>
          <p:cNvPr id="96261" name="TextBox 5"/>
          <p:cNvSpPr txBox="1">
            <a:spLocks noChangeArrowheads="1"/>
          </p:cNvSpPr>
          <p:nvPr/>
        </p:nvSpPr>
        <p:spPr bwMode="auto">
          <a:xfrm>
            <a:off x="906062" y="1297341"/>
            <a:ext cx="6587222" cy="5078314"/>
          </a:xfrm>
          <a:prstGeom prst="rect">
            <a:avLst/>
          </a:prstGeom>
          <a:noFill/>
          <a:ln w="9525">
            <a:noFill/>
            <a:miter lim="800000"/>
            <a:headEnd/>
            <a:tailEnd/>
          </a:ln>
        </p:spPr>
        <p:txBody>
          <a:bodyPr wrap="none">
            <a:prstTxWarp prst="textNoShape">
              <a:avLst/>
            </a:prstTxWarp>
            <a:spAutoFit/>
          </a:bodyPr>
          <a:lstStyle/>
          <a:p>
            <a:r>
              <a:rPr lang="hu-HU" dirty="0">
                <a:solidFill>
                  <a:srgbClr val="595959"/>
                </a:solidFill>
                <a:latin typeface="Helvetica"/>
                <a:ea typeface="ＭＳ Ｐゴシック" pitchFamily="-111" charset="-128"/>
                <a:cs typeface="Helvetica"/>
              </a:rPr>
              <a:t>5 slides</a:t>
            </a:r>
          </a:p>
          <a:p>
            <a:endParaRPr lang="hu-HU" dirty="0">
              <a:solidFill>
                <a:srgbClr val="595959"/>
              </a:solidFill>
              <a:latin typeface="Helvetica"/>
              <a:ea typeface="ＭＳ Ｐゴシック" pitchFamily="-111" charset="-128"/>
              <a:cs typeface="Helvetica"/>
            </a:endParaRPr>
          </a:p>
          <a:p>
            <a:r>
              <a:rPr lang="hu-HU" b="1" dirty="0">
                <a:solidFill>
                  <a:srgbClr val="595959"/>
                </a:solidFill>
                <a:latin typeface="Helvetica"/>
                <a:ea typeface="ＭＳ Ｐゴシック" pitchFamily="-111" charset="-128"/>
                <a:cs typeface="Helvetica"/>
              </a:rPr>
              <a:t>Discuss:</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What </a:t>
            </a:r>
            <a:r>
              <a:rPr lang="hu-HU" dirty="0">
                <a:solidFill>
                  <a:srgbClr val="595959"/>
                </a:solidFill>
                <a:latin typeface="Helvetica"/>
                <a:ea typeface="ＭＳ Ｐゴシック" pitchFamily="-111" charset="-128"/>
                <a:cs typeface="Helvetica"/>
              </a:rPr>
              <a:t>are your nodes and links</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How </a:t>
            </a:r>
            <a:r>
              <a:rPr lang="hu-HU" dirty="0">
                <a:solidFill>
                  <a:srgbClr val="595959"/>
                </a:solidFill>
                <a:latin typeface="Helvetica"/>
                <a:ea typeface="ＭＳ Ｐゴシック" pitchFamily="-111" charset="-128"/>
                <a:cs typeface="Helvetica"/>
              </a:rPr>
              <a:t>will you collect the data</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Expected </a:t>
            </a:r>
            <a:r>
              <a:rPr lang="hu-HU" dirty="0">
                <a:solidFill>
                  <a:srgbClr val="595959"/>
                </a:solidFill>
                <a:latin typeface="Helvetica"/>
                <a:ea typeface="ＭＳ Ｐゴシック" pitchFamily="-111" charset="-128"/>
                <a:cs typeface="Helvetica"/>
              </a:rPr>
              <a:t>size of the network </a:t>
            </a:r>
            <a:r>
              <a:rPr lang="hu-HU" dirty="0" smtClean="0">
                <a:solidFill>
                  <a:srgbClr val="595959"/>
                </a:solidFill>
                <a:latin typeface="Helvetica"/>
                <a:ea typeface="ＭＳ Ｐゴシック" pitchFamily="-111" charset="-128"/>
                <a:cs typeface="Helvetica"/>
              </a:rPr>
              <a:t>(# </a:t>
            </a:r>
            <a:r>
              <a:rPr lang="hu-HU" dirty="0">
                <a:solidFill>
                  <a:srgbClr val="595959"/>
                </a:solidFill>
                <a:latin typeface="Helvetica"/>
                <a:ea typeface="ＭＳ Ｐゴシック" pitchFamily="-111" charset="-128"/>
                <a:cs typeface="Helvetica"/>
              </a:rPr>
              <a:t>nodes, </a:t>
            </a:r>
            <a:r>
              <a:rPr lang="hu-HU" dirty="0" smtClean="0">
                <a:solidFill>
                  <a:srgbClr val="595959"/>
                </a:solidFill>
                <a:latin typeface="Helvetica"/>
                <a:ea typeface="ＭＳ Ｐゴシック" pitchFamily="-111" charset="-128"/>
                <a:cs typeface="Helvetica"/>
              </a:rPr>
              <a:t># links</a:t>
            </a:r>
            <a:r>
              <a:rPr lang="hu-HU" dirty="0">
                <a:solidFill>
                  <a:srgbClr val="595959"/>
                </a:solidFill>
                <a:latin typeface="Helvetica"/>
                <a:ea typeface="ＭＳ Ｐゴシック" pitchFamily="-111" charset="-128"/>
                <a:cs typeface="Helvetica"/>
              </a:rPr>
              <a:t>)</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What </a:t>
            </a:r>
            <a:r>
              <a:rPr lang="hu-HU" dirty="0">
                <a:solidFill>
                  <a:srgbClr val="595959"/>
                </a:solidFill>
                <a:latin typeface="Helvetica"/>
                <a:ea typeface="ＭＳ Ｐゴシック" pitchFamily="-111" charset="-128"/>
                <a:cs typeface="Helvetica"/>
              </a:rPr>
              <a:t>questions you plan to ask (they may change as we move </a:t>
            </a:r>
          </a:p>
          <a:p>
            <a:r>
              <a:rPr lang="hu-HU" dirty="0">
                <a:solidFill>
                  <a:srgbClr val="595959"/>
                </a:solidFill>
                <a:latin typeface="Helvetica"/>
                <a:ea typeface="ＭＳ Ｐゴシック" pitchFamily="-111" charset="-128"/>
                <a:cs typeface="Helvetica"/>
              </a:rPr>
              <a:t>along with the class)</a:t>
            </a:r>
            <a:r>
              <a:rPr lang="hu-HU" dirty="0" smtClean="0">
                <a:solidFill>
                  <a:srgbClr val="595959"/>
                </a:solidFill>
                <a:latin typeface="Helvetica"/>
                <a:ea typeface="ＭＳ Ｐゴシック" pitchFamily="-111" charset="-128"/>
                <a:cs typeface="Helvetica"/>
              </a:rPr>
              <a:t>.</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Why do we care about the network you plan to study.</a:t>
            </a: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p:txBody>
      </p:sp>
    </p:spTree>
    <p:extLst>
      <p:ext uri="{BB962C8B-B14F-4D97-AF65-F5344CB8AC3E}">
        <p14:creationId xmlns:p14="http://schemas.microsoft.com/office/powerpoint/2010/main" val="246253817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738" name="Object 2"/>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spid="_x0000_s527386" name="Equation" r:id="rId3" imgW="114120" imgH="215640" progId="Equation.DSMT4">
                  <p:embed/>
                </p:oleObj>
              </mc:Choice>
              <mc:Fallback>
                <p:oleObj name="Equation" r:id="rId3" imgW="114120" imgH="215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86267" y="894296"/>
            <a:ext cx="8636000" cy="5755423"/>
          </a:xfrm>
          <a:prstGeom prst="rect">
            <a:avLst/>
          </a:prstGeom>
          <a:noFill/>
        </p:spPr>
        <p:txBody>
          <a:bodyPr wrap="square">
            <a:spAutoFit/>
          </a:bodyPr>
          <a:lstStyle/>
          <a:p>
            <a:pPr>
              <a:defRPr/>
            </a:pPr>
            <a:r>
              <a:rPr lang="en-US" sz="1600" dirty="0">
                <a:solidFill>
                  <a:srgbClr val="595959"/>
                </a:solidFill>
                <a:latin typeface="Calibri"/>
                <a:ea typeface="ＭＳ Ｐゴシック" charset="-128"/>
                <a:cs typeface="ＭＳ Ｐゴシック" charset="-128"/>
              </a:rPr>
              <a:t>M</a:t>
            </a:r>
            <a:r>
              <a:rPr lang="en-US" sz="1600" dirty="0" smtClean="0">
                <a:solidFill>
                  <a:srgbClr val="595959"/>
                </a:solidFill>
                <a:latin typeface="Calibri"/>
                <a:ea typeface="ＭＳ Ｐゴシック" charset="-128"/>
                <a:cs typeface="ＭＳ Ｐゴシック" charset="-128"/>
              </a:rPr>
              <a:t>easure: N</a:t>
            </a:r>
            <a:r>
              <a:rPr lang="en-US" sz="1600" dirty="0">
                <a:solidFill>
                  <a:srgbClr val="595959"/>
                </a:solidFill>
                <a:latin typeface="Calibri"/>
                <a:ea typeface="ＭＳ Ｐゴシック" charset="-128"/>
                <a:cs typeface="ＭＳ Ｐゴシック" charset="-128"/>
              </a:rPr>
              <a:t>(t), L(t) [t- time if you have a time dependent system</a:t>
            </a:r>
            <a:r>
              <a:rPr lang="en-US" sz="1600" dirty="0" smtClean="0">
                <a:solidFill>
                  <a:srgbClr val="595959"/>
                </a:solidFill>
                <a:latin typeface="Calibri"/>
                <a:ea typeface="ＭＳ Ｐゴシック" charset="-128"/>
                <a:cs typeface="ＭＳ Ｐゴシック" charset="-128"/>
              </a:rPr>
              <a:t>); </a:t>
            </a:r>
            <a:r>
              <a:rPr lang="en-US" sz="1600" dirty="0">
                <a:solidFill>
                  <a:srgbClr val="595959"/>
                </a:solidFill>
                <a:latin typeface="Calibri"/>
                <a:ea typeface="ＭＳ Ｐゴシック" charset="-128"/>
                <a:cs typeface="ＭＳ Ｐゴシック" charset="-128"/>
              </a:rPr>
              <a:t> </a:t>
            </a:r>
            <a:r>
              <a:rPr lang="en-US" sz="1600" dirty="0" smtClean="0">
                <a:solidFill>
                  <a:srgbClr val="595959"/>
                </a:solidFill>
                <a:latin typeface="Calibri"/>
                <a:ea typeface="ＭＳ Ｐゴシック" charset="-128"/>
                <a:cs typeface="ＭＳ Ｐゴシック" charset="-128"/>
              </a:rPr>
              <a:t>P</a:t>
            </a:r>
            <a:r>
              <a:rPr lang="en-US" sz="1600" dirty="0">
                <a:solidFill>
                  <a:srgbClr val="595959"/>
                </a:solidFill>
                <a:latin typeface="Calibri"/>
                <a:ea typeface="ＭＳ Ｐゴシック" charset="-128"/>
                <a:cs typeface="ＭＳ Ｐゴシック" charset="-128"/>
              </a:rPr>
              <a:t>(k) </a:t>
            </a:r>
            <a:r>
              <a:rPr lang="en-US" sz="1600" dirty="0" smtClean="0">
                <a:solidFill>
                  <a:srgbClr val="595959"/>
                </a:solidFill>
                <a:latin typeface="Calibri"/>
                <a:ea typeface="ＭＳ Ｐゴシック" charset="-128"/>
                <a:cs typeface="ＭＳ Ｐゴシック" charset="-128"/>
              </a:rPr>
              <a:t>(degree distribution); </a:t>
            </a:r>
            <a:r>
              <a:rPr lang="en-US" sz="1600" dirty="0">
                <a:solidFill>
                  <a:srgbClr val="595959"/>
                </a:solidFill>
                <a:latin typeface="Calibri"/>
                <a:ea typeface="ＭＳ Ｐゴシック" charset="-128"/>
                <a:cs typeface="ＭＳ Ｐゴシック" charset="-128"/>
              </a:rPr>
              <a:t> </a:t>
            </a:r>
            <a:r>
              <a:rPr lang="en-US" sz="1600" dirty="0" smtClean="0">
                <a:solidFill>
                  <a:srgbClr val="595959"/>
                </a:solidFill>
                <a:latin typeface="Calibri"/>
                <a:ea typeface="ＭＳ Ｐゴシック" charset="-128"/>
                <a:cs typeface="ＭＳ Ｐゴシック" charset="-128"/>
              </a:rPr>
              <a:t>&lt;</a:t>
            </a:r>
            <a:r>
              <a:rPr lang="en-US" sz="1600" dirty="0">
                <a:solidFill>
                  <a:srgbClr val="595959"/>
                </a:solidFill>
                <a:latin typeface="Calibri"/>
                <a:ea typeface="ＭＳ Ｐゴシック" charset="-128"/>
                <a:cs typeface="ＭＳ Ｐゴシック" charset="-128"/>
              </a:rPr>
              <a:t>l&gt; average path </a:t>
            </a:r>
            <a:r>
              <a:rPr lang="en-US" sz="1600" dirty="0" smtClean="0">
                <a:solidFill>
                  <a:srgbClr val="595959"/>
                </a:solidFill>
                <a:latin typeface="Calibri"/>
                <a:ea typeface="ＭＳ Ｐゴシック" charset="-128"/>
                <a:cs typeface="ＭＳ Ｐゴシック" charset="-128"/>
              </a:rPr>
              <a:t>length; </a:t>
            </a:r>
            <a:r>
              <a:rPr lang="en-US" sz="1600" dirty="0">
                <a:solidFill>
                  <a:srgbClr val="595959"/>
                </a:solidFill>
                <a:latin typeface="Calibri"/>
                <a:ea typeface="ＭＳ Ｐゴシック" charset="-128"/>
                <a:cs typeface="ＭＳ Ｐゴシック" charset="-128"/>
              </a:rPr>
              <a:t> </a:t>
            </a:r>
            <a:r>
              <a:rPr lang="en-US" sz="1600" dirty="0" smtClean="0">
                <a:solidFill>
                  <a:srgbClr val="595959"/>
                </a:solidFill>
                <a:latin typeface="Calibri"/>
                <a:ea typeface="ＭＳ Ｐゴシック" charset="-128"/>
                <a:cs typeface="ＭＳ Ｐゴシック" charset="-128"/>
              </a:rPr>
              <a:t>C </a:t>
            </a:r>
            <a:r>
              <a:rPr lang="en-US" sz="1600" dirty="0">
                <a:solidFill>
                  <a:srgbClr val="595959"/>
                </a:solidFill>
                <a:latin typeface="Calibri"/>
                <a:ea typeface="ＭＳ Ｐゴシック" charset="-128"/>
                <a:cs typeface="ＭＳ Ｐゴシック" charset="-128"/>
              </a:rPr>
              <a:t>(clustering coefficient), </a:t>
            </a:r>
            <a:r>
              <a:rPr lang="en-US" sz="1600" dirty="0" err="1">
                <a:solidFill>
                  <a:srgbClr val="595959"/>
                </a:solidFill>
                <a:latin typeface="Calibri"/>
                <a:ea typeface="ＭＳ Ｐゴシック" charset="-128"/>
                <a:cs typeface="ＭＳ Ｐゴシック" charset="-128"/>
              </a:rPr>
              <a:t>C</a:t>
            </a:r>
            <a:r>
              <a:rPr lang="en-US" sz="1600" baseline="-25000" dirty="0" err="1">
                <a:solidFill>
                  <a:srgbClr val="595959"/>
                </a:solidFill>
                <a:latin typeface="Calibri"/>
                <a:ea typeface="ＭＳ Ｐゴシック" charset="-128"/>
                <a:cs typeface="ＭＳ Ｐゴシック" charset="-128"/>
              </a:rPr>
              <a:t>rand</a:t>
            </a:r>
            <a:r>
              <a:rPr lang="en-US" sz="1600" baseline="-25000" dirty="0">
                <a:solidFill>
                  <a:srgbClr val="595959"/>
                </a:solidFill>
                <a:latin typeface="Calibri"/>
                <a:ea typeface="ＭＳ Ｐゴシック" charset="-128"/>
                <a:cs typeface="ＭＳ Ｐゴシック" charset="-128"/>
              </a:rPr>
              <a:t>, </a:t>
            </a:r>
            <a:r>
              <a:rPr lang="en-US" sz="1600" dirty="0">
                <a:solidFill>
                  <a:srgbClr val="595959"/>
                </a:solidFill>
                <a:latin typeface="Calibri"/>
                <a:ea typeface="ＭＳ Ｐゴシック" charset="-128"/>
                <a:cs typeface="ＭＳ Ｐゴシック" charset="-128"/>
              </a:rPr>
              <a:t>C(k</a:t>
            </a:r>
            <a:r>
              <a:rPr lang="en-US" sz="1600" dirty="0" smtClean="0">
                <a:solidFill>
                  <a:srgbClr val="595959"/>
                </a:solidFill>
                <a:latin typeface="Calibri"/>
                <a:ea typeface="ＭＳ Ｐゴシック" charset="-128"/>
                <a:cs typeface="ＭＳ Ｐゴシック" charset="-128"/>
              </a:rPr>
              <a:t>);</a:t>
            </a:r>
            <a:r>
              <a:rPr lang="en-US" sz="1600" baseline="-25000" dirty="0">
                <a:solidFill>
                  <a:srgbClr val="595959"/>
                </a:solidFill>
                <a:latin typeface="Calibri"/>
                <a:ea typeface="ＭＳ Ｐゴシック" charset="-128"/>
                <a:cs typeface="ＭＳ Ｐゴシック" charset="-128"/>
              </a:rPr>
              <a:t> </a:t>
            </a:r>
            <a:r>
              <a:rPr lang="en-US" sz="1600" dirty="0" smtClean="0">
                <a:solidFill>
                  <a:srgbClr val="595959"/>
                </a:solidFill>
                <a:latin typeface="Calibri"/>
                <a:ea typeface="ＭＳ Ｐゴシック" charset="-128"/>
                <a:cs typeface="ＭＳ Ｐゴシック" charset="-128"/>
              </a:rPr>
              <a:t>Visualization</a:t>
            </a:r>
            <a:r>
              <a:rPr lang="en-US" sz="1600" dirty="0">
                <a:solidFill>
                  <a:srgbClr val="595959"/>
                </a:solidFill>
                <a:latin typeface="Calibri"/>
                <a:ea typeface="ＭＳ Ｐゴシック" charset="-128"/>
                <a:cs typeface="ＭＳ Ｐゴシック" charset="-128"/>
              </a:rPr>
              <a:t>/</a:t>
            </a:r>
            <a:r>
              <a:rPr lang="en-US" sz="1600" dirty="0" smtClean="0">
                <a:solidFill>
                  <a:srgbClr val="595959"/>
                </a:solidFill>
                <a:latin typeface="Calibri"/>
                <a:ea typeface="ＭＳ Ｐゴシック" charset="-128"/>
                <a:cs typeface="ＭＳ Ｐゴシック" charset="-128"/>
              </a:rPr>
              <a:t>communities;</a:t>
            </a:r>
            <a:r>
              <a:rPr lang="en-US" sz="1600" dirty="0">
                <a:solidFill>
                  <a:srgbClr val="595959"/>
                </a:solidFill>
                <a:latin typeface="Calibri"/>
                <a:ea typeface="ＭＳ Ｐゴシック" charset="-128"/>
                <a:cs typeface="ＭＳ Ｐゴシック" charset="-128"/>
              </a:rPr>
              <a:t> </a:t>
            </a:r>
            <a:r>
              <a:rPr lang="en-US" sz="1600" dirty="0" smtClean="0">
                <a:solidFill>
                  <a:srgbClr val="595959"/>
                </a:solidFill>
                <a:latin typeface="Calibri"/>
                <a:ea typeface="ＭＳ Ｐゴシック" charset="-128"/>
                <a:cs typeface="ＭＳ Ｐゴシック" charset="-128"/>
              </a:rPr>
              <a:t>P</a:t>
            </a:r>
            <a:r>
              <a:rPr lang="en-US" sz="1600" dirty="0">
                <a:solidFill>
                  <a:srgbClr val="595959"/>
                </a:solidFill>
                <a:latin typeface="Calibri"/>
                <a:ea typeface="ＭＳ Ｐゴシック" charset="-128"/>
                <a:cs typeface="ＭＳ Ｐゴシック" charset="-128"/>
              </a:rPr>
              <a:t>(w) if you have a weighted </a:t>
            </a:r>
            <a:r>
              <a:rPr lang="en-US" sz="1600" dirty="0" smtClean="0">
                <a:solidFill>
                  <a:srgbClr val="595959"/>
                </a:solidFill>
                <a:latin typeface="Calibri"/>
                <a:ea typeface="ＭＳ Ｐゴシック" charset="-128"/>
                <a:cs typeface="ＭＳ Ｐゴシック" charset="-128"/>
              </a:rPr>
              <a:t>network; </a:t>
            </a:r>
            <a:r>
              <a:rPr lang="en-US" sz="1600" dirty="0" err="1" smtClean="0">
                <a:solidFill>
                  <a:srgbClr val="595959"/>
                </a:solidFill>
                <a:latin typeface="Calibri"/>
                <a:ea typeface="ＭＳ Ｐゴシック" charset="-128"/>
                <a:cs typeface="ＭＳ Ｐゴシック" charset="-128"/>
              </a:rPr>
              <a:t>networ</a:t>
            </a:r>
            <a:r>
              <a:rPr lang="en-US" sz="1600" dirty="0" smtClean="0">
                <a:solidFill>
                  <a:srgbClr val="595959"/>
                </a:solidFill>
                <a:latin typeface="Calibri"/>
                <a:ea typeface="ＭＳ Ｐゴシック" charset="-128"/>
                <a:cs typeface="ＭＳ Ｐゴシック" charset="-128"/>
              </a:rPr>
              <a:t> robustness (if appropriate); spreading (if appropriate).</a:t>
            </a:r>
          </a:p>
          <a:p>
            <a:pPr>
              <a:defRPr/>
            </a:pPr>
            <a:endParaRPr lang="en-US" sz="1600" dirty="0" smtClean="0">
              <a:solidFill>
                <a:srgbClr val="595959"/>
              </a:solidFill>
              <a:latin typeface="Calibri"/>
              <a:ea typeface="ＭＳ Ｐゴシック" charset="-128"/>
              <a:cs typeface="ＭＳ Ｐゴシック" charset="-128"/>
            </a:endParaRPr>
          </a:p>
          <a:p>
            <a:pPr>
              <a:defRPr/>
            </a:pPr>
            <a:r>
              <a:rPr lang="en-US" sz="1600" dirty="0">
                <a:solidFill>
                  <a:srgbClr val="595959"/>
                </a:solidFill>
                <a:latin typeface="Calibri"/>
                <a:ea typeface="ＭＳ Ｐゴシック" charset="-128"/>
                <a:cs typeface="ＭＳ Ｐゴシック" charset="-128"/>
              </a:rPr>
              <a:t>It is not </a:t>
            </a:r>
            <a:r>
              <a:rPr lang="en-US" sz="1600" dirty="0" smtClean="0">
                <a:solidFill>
                  <a:srgbClr val="595959"/>
                </a:solidFill>
                <a:latin typeface="Calibri"/>
                <a:ea typeface="ＭＳ Ｐゴシック" charset="-128"/>
                <a:cs typeface="ＭＳ Ｐゴシック" charset="-128"/>
              </a:rPr>
              <a:t>sufficient to </a:t>
            </a:r>
            <a:r>
              <a:rPr lang="en-US" sz="1600" dirty="0">
                <a:solidFill>
                  <a:srgbClr val="595959"/>
                </a:solidFill>
                <a:latin typeface="Calibri"/>
                <a:ea typeface="ＭＳ Ｐゴシック" charset="-128"/>
                <a:cs typeface="ＭＳ Ｐゴシック" charset="-128"/>
              </a:rPr>
              <a:t>measure things– you need to discuss the insights they </a:t>
            </a:r>
            <a:r>
              <a:rPr lang="en-US" sz="1600" dirty="0" smtClean="0">
                <a:solidFill>
                  <a:srgbClr val="595959"/>
                </a:solidFill>
                <a:latin typeface="Calibri"/>
                <a:ea typeface="ＭＳ Ｐゴシック" charset="-128"/>
                <a:cs typeface="ＭＳ Ｐゴシック" charset="-128"/>
              </a:rPr>
              <a:t>offer:</a:t>
            </a:r>
            <a:endParaRPr lang="en-US" sz="1600" dirty="0">
              <a:solidFill>
                <a:srgbClr val="595959"/>
              </a:solidFill>
              <a:latin typeface="Calibri"/>
              <a:ea typeface="ＭＳ Ｐゴシック" charset="-128"/>
              <a:cs typeface="ＭＳ Ｐゴシック" charset="-128"/>
            </a:endParaRPr>
          </a:p>
          <a:p>
            <a:pPr>
              <a:defRPr/>
            </a:pPr>
            <a:r>
              <a:rPr lang="en-US" sz="1600" dirty="0">
                <a:solidFill>
                  <a:srgbClr val="595959"/>
                </a:solidFill>
                <a:latin typeface="Calibri"/>
                <a:ea typeface="ＭＳ Ｐゴシック" charset="-128"/>
                <a:cs typeface="ＭＳ Ｐゴシック" charset="-128"/>
              </a:rPr>
              <a:t>What did you learn from each quantity you measured?</a:t>
            </a:r>
          </a:p>
          <a:p>
            <a:pPr>
              <a:defRPr/>
            </a:pPr>
            <a:r>
              <a:rPr lang="en-US" sz="1600" dirty="0">
                <a:solidFill>
                  <a:srgbClr val="595959"/>
                </a:solidFill>
                <a:latin typeface="Calibri"/>
                <a:ea typeface="ＭＳ Ｐゴシック" charset="-128"/>
                <a:cs typeface="ＭＳ Ｐゴシック" charset="-128"/>
              </a:rPr>
              <a:t>What was your expectation? </a:t>
            </a:r>
          </a:p>
          <a:p>
            <a:pPr>
              <a:defRPr/>
            </a:pPr>
            <a:r>
              <a:rPr lang="en-US" sz="1600" dirty="0">
                <a:solidFill>
                  <a:srgbClr val="595959"/>
                </a:solidFill>
                <a:latin typeface="Calibri"/>
                <a:ea typeface="ＭＳ Ｐゴシック" charset="-128"/>
                <a:cs typeface="ＭＳ Ｐゴシック" charset="-128"/>
              </a:rPr>
              <a:t>How do the results compare to your expectations? </a:t>
            </a:r>
          </a:p>
          <a:p>
            <a:pPr>
              <a:defRPr/>
            </a:pPr>
            <a:endParaRPr lang="en-US" sz="1600" dirty="0" smtClean="0">
              <a:solidFill>
                <a:srgbClr val="595959"/>
              </a:solidFill>
              <a:latin typeface="Calibri"/>
              <a:ea typeface="ＭＳ Ｐゴシック" charset="-128"/>
              <a:cs typeface="ＭＳ Ｐゴシック" charset="-128"/>
            </a:endParaRP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Time frame will be strictly enforced. </a:t>
            </a:r>
            <a:r>
              <a:rPr lang="en-US" sz="1600" dirty="0" smtClean="0">
                <a:solidFill>
                  <a:srgbClr val="595959"/>
                </a:solidFill>
                <a:latin typeface="Calibri"/>
                <a:ea typeface="ＭＳ Ｐゴシック" charset="-128"/>
                <a:cs typeface="ＭＳ Ｐゴシック" charset="-128"/>
              </a:rPr>
              <a:t> </a:t>
            </a:r>
            <a:r>
              <a:rPr lang="en-US" sz="1600" dirty="0" err="1" smtClean="0">
                <a:solidFill>
                  <a:srgbClr val="595959"/>
                </a:solidFill>
                <a:latin typeface="Calibri"/>
                <a:ea typeface="ＭＳ Ｐゴシック" charset="-128"/>
                <a:cs typeface="ＭＳ Ｐゴシック" charset="-128"/>
              </a:rPr>
              <a:t>Approx</a:t>
            </a:r>
            <a:r>
              <a:rPr lang="en-US" sz="1600" dirty="0" smtClean="0">
                <a:solidFill>
                  <a:srgbClr val="595959"/>
                </a:solidFill>
                <a:latin typeface="Calibri"/>
                <a:ea typeface="ＭＳ Ｐゴシック" charset="-128"/>
                <a:cs typeface="ＭＳ Ｐゴシック" charset="-128"/>
              </a:rPr>
              <a:t> 12min </a:t>
            </a:r>
            <a:r>
              <a:rPr lang="en-US" sz="1600" dirty="0">
                <a:solidFill>
                  <a:srgbClr val="595959"/>
                </a:solidFill>
                <a:latin typeface="Calibri"/>
                <a:ea typeface="ＭＳ Ｐゴシック" charset="-128"/>
                <a:cs typeface="ＭＳ Ｐゴシック" charset="-128"/>
              </a:rPr>
              <a:t>+ </a:t>
            </a:r>
            <a:r>
              <a:rPr lang="en-US" sz="1600" dirty="0" smtClean="0">
                <a:solidFill>
                  <a:srgbClr val="595959"/>
                </a:solidFill>
                <a:latin typeface="Calibri"/>
                <a:ea typeface="ＭＳ Ｐゴシック" charset="-128"/>
                <a:cs typeface="ＭＳ Ｐゴシック" charset="-128"/>
              </a:rPr>
              <a:t>3 </a:t>
            </a:r>
            <a:r>
              <a:rPr lang="en-US" sz="1600" dirty="0">
                <a:solidFill>
                  <a:srgbClr val="595959"/>
                </a:solidFill>
                <a:latin typeface="Calibri"/>
                <a:ea typeface="ＭＳ Ｐゴシック" charset="-128"/>
                <a:cs typeface="ＭＳ Ｐゴシック" charset="-128"/>
              </a:rPr>
              <a:t>min questions;</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No need to write a report—you will hand in the presentation.</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Send us an email with names/titles/program.</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Come earlier and try out your </a:t>
            </a:r>
            <a:r>
              <a:rPr lang="en-US" sz="1600" dirty="0" smtClean="0">
                <a:solidFill>
                  <a:srgbClr val="595959"/>
                </a:solidFill>
                <a:latin typeface="Calibri"/>
                <a:ea typeface="ＭＳ Ｐゴシック" charset="-128"/>
                <a:cs typeface="ＭＳ Ｐゴシック" charset="-128"/>
              </a:rPr>
              <a:t>slides with the projector.  Show </a:t>
            </a:r>
            <a:r>
              <a:rPr lang="en-US" sz="1600" dirty="0">
                <a:solidFill>
                  <a:srgbClr val="595959"/>
                </a:solidFill>
                <a:latin typeface="Calibri"/>
                <a:ea typeface="ＭＳ Ｐゴシック" charset="-128"/>
                <a:cs typeface="ＭＳ Ｐゴシック" charset="-128"/>
              </a:rPr>
              <a:t>an entry of the data source—just to have a sense of how the source looks </a:t>
            </a:r>
            <a:r>
              <a:rPr lang="en-US" sz="1600" dirty="0" smtClean="0">
                <a:solidFill>
                  <a:srgbClr val="595959"/>
                </a:solidFill>
                <a:latin typeface="Calibri"/>
                <a:ea typeface="ＭＳ Ｐゴシック" charset="-128"/>
                <a:cs typeface="ＭＳ Ｐゴシック" charset="-128"/>
              </a:rPr>
              <a:t>like. On </a:t>
            </a:r>
            <a:r>
              <a:rPr lang="en-US" sz="1600" dirty="0">
                <a:solidFill>
                  <a:srgbClr val="595959"/>
                </a:solidFill>
                <a:latin typeface="Calibri"/>
                <a:ea typeface="ＭＳ Ｐゴシック" charset="-128"/>
                <a:cs typeface="ＭＳ Ｐゴシック" charset="-128"/>
              </a:rPr>
              <a:t>the slide, give your program/name</a:t>
            </a:r>
            <a:r>
              <a:rPr lang="en-US" sz="1600" dirty="0" smtClean="0">
                <a:solidFill>
                  <a:srgbClr val="595959"/>
                </a:solidFill>
                <a:latin typeface="Calibri"/>
                <a:ea typeface="ＭＳ Ｐゴシック" charset="-128"/>
                <a:cs typeface="ＭＳ Ｐゴシック" charset="-128"/>
              </a:rPr>
              <a:t>.</a:t>
            </a: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r>
              <a:rPr lang="en-US" sz="1600" i="1" dirty="0">
                <a:solidFill>
                  <a:srgbClr val="595959"/>
                </a:solidFill>
                <a:latin typeface="Calibri"/>
                <a:ea typeface="ＭＳ Ｐゴシック" charset="-128"/>
                <a:cs typeface="ＭＳ Ｐゴシック" charset="-128"/>
              </a:rPr>
              <a:t>Grading criteria: </a:t>
            </a: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Use of network tools (completeness/correctness); </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Ability to extract information</a:t>
            </a:r>
            <a:r>
              <a:rPr lang="en-US" sz="1600" dirty="0" smtClean="0">
                <a:solidFill>
                  <a:srgbClr val="595959"/>
                </a:solidFill>
                <a:latin typeface="Calibri"/>
                <a:ea typeface="ＭＳ Ｐゴシック" charset="-128"/>
                <a:cs typeface="ＭＳ Ｐゴシック" charset="-128"/>
              </a:rPr>
              <a:t>/insights </a:t>
            </a:r>
            <a:r>
              <a:rPr lang="en-US" sz="1600" dirty="0">
                <a:solidFill>
                  <a:srgbClr val="595959"/>
                </a:solidFill>
                <a:latin typeface="Calibri"/>
                <a:ea typeface="ＭＳ Ｐゴシック" charset="-128"/>
                <a:cs typeface="ＭＳ Ｐゴシック" charset="-128"/>
              </a:rPr>
              <a:t>from your data using the network tools; </a:t>
            </a:r>
          </a:p>
          <a:p>
            <a:pPr fontAlgn="base">
              <a:spcBef>
                <a:spcPct val="0"/>
              </a:spcBef>
              <a:spcAft>
                <a:spcPct val="0"/>
              </a:spcAft>
            </a:pPr>
            <a:r>
              <a:rPr lang="en-US" sz="1600" dirty="0">
                <a:solidFill>
                  <a:srgbClr val="595959"/>
                </a:solidFill>
                <a:latin typeface="Calibri"/>
                <a:ea typeface="ＭＳ Ｐゴシック" charset="-128"/>
                <a:cs typeface="ＭＳ Ｐゴシック" charset="-128"/>
              </a:rPr>
              <a:t>Overall quality of the project/presentation.</a:t>
            </a: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fontAlgn="base">
              <a:spcBef>
                <a:spcPct val="0"/>
              </a:spcBef>
              <a:spcAft>
                <a:spcPct val="0"/>
              </a:spcAft>
            </a:pPr>
            <a:endParaRPr lang="en-US" sz="1600" dirty="0">
              <a:solidFill>
                <a:srgbClr val="595959"/>
              </a:solidFill>
              <a:latin typeface="Calibri"/>
              <a:ea typeface="ＭＳ Ｐゴシック" charset="-128"/>
              <a:cs typeface="ＭＳ Ｐゴシック" charset="-128"/>
            </a:endParaRPr>
          </a:p>
          <a:p>
            <a:pPr>
              <a:defRPr/>
            </a:pPr>
            <a:endParaRPr lang="en-US" sz="1600" dirty="0">
              <a:solidFill>
                <a:srgbClr val="595959"/>
              </a:solidFill>
              <a:latin typeface="Calibri"/>
              <a:ea typeface="ＭＳ Ｐゴシック" charset="-128"/>
              <a:cs typeface="ＭＳ Ｐゴシック" charset="-128"/>
            </a:endParaRPr>
          </a:p>
        </p:txBody>
      </p:sp>
      <p:sp>
        <p:nvSpPr>
          <p:cNvPr id="7" name="TextBox 6"/>
          <p:cNvSpPr txBox="1"/>
          <p:nvPr/>
        </p:nvSpPr>
        <p:spPr>
          <a:xfrm>
            <a:off x="1509713" y="219075"/>
            <a:ext cx="4381929" cy="584776"/>
          </a:xfrm>
          <a:prstGeom prst="rect">
            <a:avLst/>
          </a:prstGeom>
          <a:noFill/>
        </p:spPr>
        <p:txBody>
          <a:bodyPr wrap="none">
            <a:spAutoFit/>
          </a:bodyPr>
          <a:lstStyle/>
          <a:p>
            <a:pPr>
              <a:defRPr/>
            </a:pPr>
            <a:r>
              <a:rPr lang="en-US" sz="3200" dirty="0">
                <a:solidFill>
                  <a:srgbClr val="4F81BD"/>
                </a:solidFill>
                <a:latin typeface="Helvetica"/>
                <a:cs typeface="Helvetica"/>
              </a:rPr>
              <a:t>Final </a:t>
            </a:r>
            <a:r>
              <a:rPr lang="en-US" sz="3200" dirty="0" smtClean="0">
                <a:solidFill>
                  <a:srgbClr val="4F81BD"/>
                </a:solidFill>
                <a:latin typeface="Helvetica"/>
                <a:cs typeface="Helvetica"/>
              </a:rPr>
              <a:t>project guidelines</a:t>
            </a:r>
            <a:endParaRPr lang="en-US" sz="3200" b="1" dirty="0">
              <a:solidFill>
                <a:srgbClr val="4F81BD">
                  <a:lumMod val="75000"/>
                </a:srgbClr>
              </a:solidFill>
              <a:latin typeface="Calibri"/>
              <a:ea typeface="ＭＳ Ｐゴシック" charset="-128"/>
              <a:cs typeface="ＭＳ Ｐゴシック" charset="-128"/>
            </a:endParaRPr>
          </a:p>
        </p:txBody>
      </p:sp>
    </p:spTree>
    <p:extLst>
      <p:ext uri="{BB962C8B-B14F-4D97-AF65-F5344CB8AC3E}">
        <p14:creationId xmlns:p14="http://schemas.microsoft.com/office/powerpoint/2010/main" val="14583530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16183</TotalTime>
  <Words>8743</Words>
  <Application>Microsoft Macintosh PowerPoint</Application>
  <PresentationFormat>On-screen Show (16:10)</PresentationFormat>
  <Paragraphs>1304</Paragraphs>
  <Slides>95</Slides>
  <Notes>29</Notes>
  <HiddenSlides>1</HiddenSlides>
  <MMClips>3</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95</vt:i4>
      </vt:variant>
    </vt:vector>
  </HeadingPairs>
  <TitlesOfParts>
    <vt:vector size="99" baseType="lpstr">
      <vt:lpstr>Office Theme</vt:lpstr>
      <vt:lpstr>1_Office Theme</vt:lpstr>
      <vt:lpstr>Equation</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Bio-Map</vt:lpstr>
      <vt:lpstr>Metab-movie</vt:lpstr>
      <vt:lpstr>PowerPoint Presentation</vt:lpstr>
      <vt:lpstr>PowerPoint Presentation</vt:lpstr>
      <vt:lpstr>PowerPoint Presentation</vt:lpstr>
      <vt:lpstr>PowerPoint Presentation</vt:lpstr>
      <vt:lpstr>PowerPoint Presentation</vt:lpstr>
      <vt:lpstr>PowerPoint Presentation</vt:lpstr>
      <vt:lpstr>Classes</vt:lpstr>
      <vt:lpstr>Course material and information</vt:lpstr>
      <vt:lpstr>Webpage</vt:lpstr>
      <vt:lpstr>OpenRev</vt:lpstr>
      <vt:lpstr>OpenRev</vt:lpstr>
      <vt:lpstr>OpenRev</vt:lpstr>
      <vt:lpstr>PowerPoint Presentation</vt:lpstr>
      <vt:lpstr>Course overview</vt:lpstr>
      <vt:lpstr>Course overview</vt:lpstr>
      <vt:lpstr>Course overview</vt:lpstr>
      <vt:lpstr>Course overview</vt:lpstr>
      <vt:lpstr>Course overview</vt:lpstr>
      <vt:lpstr>Course overview</vt:lpstr>
      <vt:lpstr>Grading</vt:lpstr>
      <vt:lpstr>PowerPoint Presentation</vt:lpstr>
      <vt:lpstr>Final project</vt:lpstr>
      <vt:lpstr>Preliminary project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Science</dc:title>
  <dc:creator>Albert-László Barabási</dc:creator>
  <cp:lastModifiedBy>K A</cp:lastModifiedBy>
  <cp:revision>572</cp:revision>
  <dcterms:created xsi:type="dcterms:W3CDTF">2013-06-02T20:44:12Z</dcterms:created>
  <dcterms:modified xsi:type="dcterms:W3CDTF">2015-08-12T20:45:36Z</dcterms:modified>
</cp:coreProperties>
</file>